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7556500" cy="10693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5196" autoAdjust="0"/>
  </p:normalViewPr>
  <p:slideViewPr>
    <p:cSldViewPr>
      <p:cViewPr>
        <p:scale>
          <a:sx n="150" d="100"/>
          <a:sy n="150" d="100"/>
        </p:scale>
        <p:origin x="1398" y="-50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A1A04-81B9-48C4-A48A-E9DED6445AB6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3B97-A5B4-4382-BB7D-69762CD40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13B97-A5B4-4382-BB7D-69762CD40C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55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www.kuhn.com/" TargetMode="Externa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05" y="10692003"/>
                </a:lnTo>
                <a:lnTo>
                  <a:pt x="7560005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7573009" cy="6903720"/>
            <a:chOff x="-6350" y="0"/>
            <a:chExt cx="7573009" cy="69037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2085975"/>
            </a:xfrm>
            <a:custGeom>
              <a:avLst/>
              <a:gdLst/>
              <a:ahLst/>
              <a:cxnLst/>
              <a:rect l="l" t="t" r="r" b="b"/>
              <a:pathLst>
                <a:path w="7560309" h="2085975">
                  <a:moveTo>
                    <a:pt x="7560005" y="0"/>
                  </a:moveTo>
                  <a:lnTo>
                    <a:pt x="0" y="0"/>
                  </a:lnTo>
                  <a:lnTo>
                    <a:pt x="0" y="2085797"/>
                  </a:lnTo>
                  <a:lnTo>
                    <a:pt x="7560005" y="208579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18181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60309" cy="1955164"/>
            </a:xfrm>
            <a:custGeom>
              <a:avLst/>
              <a:gdLst/>
              <a:ahLst/>
              <a:cxnLst/>
              <a:rect l="l" t="t" r="r" b="b"/>
              <a:pathLst>
                <a:path w="7560309" h="1955164">
                  <a:moveTo>
                    <a:pt x="7560005" y="0"/>
                  </a:moveTo>
                  <a:lnTo>
                    <a:pt x="0" y="0"/>
                  </a:lnTo>
                  <a:lnTo>
                    <a:pt x="0" y="1954689"/>
                  </a:lnTo>
                  <a:lnTo>
                    <a:pt x="1242743" y="1954689"/>
                  </a:lnTo>
                  <a:lnTo>
                    <a:pt x="1242705" y="1954523"/>
                  </a:lnTo>
                  <a:lnTo>
                    <a:pt x="1250789" y="1954230"/>
                  </a:lnTo>
                  <a:lnTo>
                    <a:pt x="1292290" y="1945475"/>
                  </a:lnTo>
                  <a:lnTo>
                    <a:pt x="1306713" y="1939334"/>
                  </a:lnTo>
                  <a:lnTo>
                    <a:pt x="1307056" y="1939334"/>
                  </a:lnTo>
                  <a:lnTo>
                    <a:pt x="2214432" y="1486935"/>
                  </a:lnTo>
                  <a:lnTo>
                    <a:pt x="2214758" y="1486935"/>
                  </a:lnTo>
                  <a:lnTo>
                    <a:pt x="2221952" y="1483445"/>
                  </a:lnTo>
                  <a:lnTo>
                    <a:pt x="2265999" y="1471484"/>
                  </a:lnTo>
                  <a:lnTo>
                    <a:pt x="2283813" y="1470679"/>
                  </a:lnTo>
                  <a:lnTo>
                    <a:pt x="7560005" y="1470679"/>
                  </a:lnTo>
                  <a:lnTo>
                    <a:pt x="7560005" y="0"/>
                  </a:lnTo>
                  <a:close/>
                </a:path>
                <a:path w="7560309" h="1955164">
                  <a:moveTo>
                    <a:pt x="1307056" y="1939334"/>
                  </a:moveTo>
                  <a:lnTo>
                    <a:pt x="1306713" y="1939334"/>
                  </a:lnTo>
                  <a:lnTo>
                    <a:pt x="1306751" y="1939487"/>
                  </a:lnTo>
                  <a:lnTo>
                    <a:pt x="1307056" y="1939334"/>
                  </a:lnTo>
                  <a:close/>
                </a:path>
                <a:path w="7560309" h="1955164">
                  <a:moveTo>
                    <a:pt x="2214758" y="1486935"/>
                  </a:moveTo>
                  <a:lnTo>
                    <a:pt x="2214432" y="1486935"/>
                  </a:lnTo>
                  <a:lnTo>
                    <a:pt x="2214471" y="1487075"/>
                  </a:lnTo>
                  <a:lnTo>
                    <a:pt x="2214758" y="148693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23" y="718819"/>
              <a:ext cx="1863534" cy="9614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024" y="772922"/>
              <a:ext cx="1668145" cy="8531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9058" y="802940"/>
              <a:ext cx="1570355" cy="793750"/>
            </a:xfrm>
            <a:custGeom>
              <a:avLst/>
              <a:gdLst/>
              <a:ahLst/>
              <a:cxnLst/>
              <a:rect l="l" t="t" r="r" b="b"/>
              <a:pathLst>
                <a:path w="1570355" h="793750">
                  <a:moveTo>
                    <a:pt x="785156" y="0"/>
                  </a:moveTo>
                  <a:lnTo>
                    <a:pt x="11468" y="382762"/>
                  </a:lnTo>
                  <a:lnTo>
                    <a:pt x="0" y="396649"/>
                  </a:lnTo>
                  <a:lnTo>
                    <a:pt x="2867" y="404046"/>
                  </a:lnTo>
                  <a:lnTo>
                    <a:pt x="11468" y="410537"/>
                  </a:lnTo>
                  <a:lnTo>
                    <a:pt x="771207" y="790355"/>
                  </a:lnTo>
                  <a:lnTo>
                    <a:pt x="777684" y="792506"/>
                  </a:lnTo>
                  <a:lnTo>
                    <a:pt x="785079" y="793222"/>
                  </a:lnTo>
                  <a:lnTo>
                    <a:pt x="792478" y="792506"/>
                  </a:lnTo>
                  <a:lnTo>
                    <a:pt x="798969" y="790355"/>
                  </a:lnTo>
                  <a:lnTo>
                    <a:pt x="1558645" y="410537"/>
                  </a:lnTo>
                  <a:lnTo>
                    <a:pt x="1567246" y="404046"/>
                  </a:lnTo>
                  <a:lnTo>
                    <a:pt x="1570113" y="396649"/>
                  </a:lnTo>
                  <a:lnTo>
                    <a:pt x="1567246" y="389252"/>
                  </a:lnTo>
                  <a:lnTo>
                    <a:pt x="1558645" y="382762"/>
                  </a:lnTo>
                  <a:lnTo>
                    <a:pt x="799033" y="2867"/>
                  </a:lnTo>
                  <a:lnTo>
                    <a:pt x="792550" y="716"/>
                  </a:lnTo>
                  <a:lnTo>
                    <a:pt x="785156" y="0"/>
                  </a:lnTo>
                  <a:close/>
                </a:path>
              </a:pathLst>
            </a:custGeom>
            <a:solidFill>
              <a:srgbClr val="E42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063" y="802940"/>
              <a:ext cx="1570355" cy="793750"/>
            </a:xfrm>
            <a:custGeom>
              <a:avLst/>
              <a:gdLst/>
              <a:ahLst/>
              <a:cxnLst/>
              <a:rect l="l" t="t" r="r" b="b"/>
              <a:pathLst>
                <a:path w="1570355" h="793750">
                  <a:moveTo>
                    <a:pt x="785151" y="0"/>
                  </a:moveTo>
                  <a:lnTo>
                    <a:pt x="11463" y="382762"/>
                  </a:lnTo>
                  <a:lnTo>
                    <a:pt x="0" y="396662"/>
                  </a:lnTo>
                  <a:lnTo>
                    <a:pt x="2861" y="404046"/>
                  </a:lnTo>
                  <a:lnTo>
                    <a:pt x="11463" y="410537"/>
                  </a:lnTo>
                  <a:lnTo>
                    <a:pt x="771202" y="790355"/>
                  </a:lnTo>
                  <a:lnTo>
                    <a:pt x="777679" y="792506"/>
                  </a:lnTo>
                  <a:lnTo>
                    <a:pt x="785096" y="793220"/>
                  </a:lnTo>
                  <a:lnTo>
                    <a:pt x="792472" y="792506"/>
                  </a:lnTo>
                  <a:lnTo>
                    <a:pt x="798964" y="790355"/>
                  </a:lnTo>
                  <a:lnTo>
                    <a:pt x="1558640" y="410537"/>
                  </a:lnTo>
                  <a:lnTo>
                    <a:pt x="1567241" y="404046"/>
                  </a:lnTo>
                  <a:lnTo>
                    <a:pt x="1570108" y="396649"/>
                  </a:lnTo>
                  <a:lnTo>
                    <a:pt x="1567241" y="389252"/>
                  </a:lnTo>
                  <a:lnTo>
                    <a:pt x="1558640" y="382762"/>
                  </a:lnTo>
                  <a:lnTo>
                    <a:pt x="799028" y="2867"/>
                  </a:lnTo>
                  <a:lnTo>
                    <a:pt x="792545" y="716"/>
                  </a:lnTo>
                  <a:lnTo>
                    <a:pt x="785151" y="0"/>
                  </a:lnTo>
                  <a:close/>
                </a:path>
              </a:pathLst>
            </a:custGeom>
            <a:solidFill>
              <a:srgbClr val="0A0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811" y="1075791"/>
              <a:ext cx="1154430" cy="283845"/>
            </a:xfrm>
            <a:custGeom>
              <a:avLst/>
              <a:gdLst/>
              <a:ahLst/>
              <a:cxnLst/>
              <a:rect l="l" t="t" r="r" b="b"/>
              <a:pathLst>
                <a:path w="1154430" h="283844">
                  <a:moveTo>
                    <a:pt x="280555" y="266547"/>
                  </a:moveTo>
                  <a:lnTo>
                    <a:pt x="279641" y="262686"/>
                  </a:lnTo>
                  <a:lnTo>
                    <a:pt x="241960" y="206159"/>
                  </a:lnTo>
                  <a:lnTo>
                    <a:pt x="197904" y="140055"/>
                  </a:lnTo>
                  <a:lnTo>
                    <a:pt x="197586" y="139141"/>
                  </a:lnTo>
                  <a:lnTo>
                    <a:pt x="197497" y="137287"/>
                  </a:lnTo>
                  <a:lnTo>
                    <a:pt x="197713" y="136347"/>
                  </a:lnTo>
                  <a:lnTo>
                    <a:pt x="234403" y="67043"/>
                  </a:lnTo>
                  <a:lnTo>
                    <a:pt x="261213" y="16408"/>
                  </a:lnTo>
                  <a:lnTo>
                    <a:pt x="261658" y="13309"/>
                  </a:lnTo>
                  <a:lnTo>
                    <a:pt x="260489" y="7493"/>
                  </a:lnTo>
                  <a:lnTo>
                    <a:pt x="258876" y="4800"/>
                  </a:lnTo>
                  <a:lnTo>
                    <a:pt x="254292" y="1054"/>
                  </a:lnTo>
                  <a:lnTo>
                    <a:pt x="251345" y="0"/>
                  </a:lnTo>
                  <a:lnTo>
                    <a:pt x="153670" y="0"/>
                  </a:lnTo>
                  <a:lnTo>
                    <a:pt x="151345" y="647"/>
                  </a:lnTo>
                  <a:lnTo>
                    <a:pt x="147320" y="3073"/>
                  </a:lnTo>
                  <a:lnTo>
                    <a:pt x="145656" y="4826"/>
                  </a:lnTo>
                  <a:lnTo>
                    <a:pt x="112725" y="67043"/>
                  </a:lnTo>
                  <a:lnTo>
                    <a:pt x="112725" y="9563"/>
                  </a:lnTo>
                  <a:lnTo>
                    <a:pt x="111328" y="6197"/>
                  </a:lnTo>
                  <a:lnTo>
                    <a:pt x="108940" y="3784"/>
                  </a:lnTo>
                  <a:lnTo>
                    <a:pt x="106540" y="1397"/>
                  </a:lnTo>
                  <a:lnTo>
                    <a:pt x="103162" y="0"/>
                  </a:lnTo>
                  <a:lnTo>
                    <a:pt x="11480" y="0"/>
                  </a:lnTo>
                  <a:lnTo>
                    <a:pt x="7442" y="1689"/>
                  </a:lnTo>
                  <a:lnTo>
                    <a:pt x="1676" y="7442"/>
                  </a:lnTo>
                  <a:lnTo>
                    <a:pt x="0" y="11480"/>
                  </a:lnTo>
                  <a:lnTo>
                    <a:pt x="0" y="244322"/>
                  </a:lnTo>
                  <a:lnTo>
                    <a:pt x="78867" y="283756"/>
                  </a:lnTo>
                  <a:lnTo>
                    <a:pt x="101244" y="283756"/>
                  </a:lnTo>
                  <a:lnTo>
                    <a:pt x="105295" y="282079"/>
                  </a:lnTo>
                  <a:lnTo>
                    <a:pt x="111048" y="276326"/>
                  </a:lnTo>
                  <a:lnTo>
                    <a:pt x="112725" y="272275"/>
                  </a:lnTo>
                  <a:lnTo>
                    <a:pt x="112725" y="206159"/>
                  </a:lnTo>
                  <a:lnTo>
                    <a:pt x="159842" y="276821"/>
                  </a:lnTo>
                  <a:lnTo>
                    <a:pt x="161239" y="278968"/>
                  </a:lnTo>
                  <a:lnTo>
                    <a:pt x="163182" y="280708"/>
                  </a:lnTo>
                  <a:lnTo>
                    <a:pt x="167678" y="283121"/>
                  </a:lnTo>
                  <a:lnTo>
                    <a:pt x="170230" y="283756"/>
                  </a:lnTo>
                  <a:lnTo>
                    <a:pt x="268376" y="283756"/>
                  </a:lnTo>
                  <a:lnTo>
                    <a:pt x="272084" y="282359"/>
                  </a:lnTo>
                  <a:lnTo>
                    <a:pt x="277698" y="277444"/>
                  </a:lnTo>
                  <a:lnTo>
                    <a:pt x="279577" y="273939"/>
                  </a:lnTo>
                  <a:lnTo>
                    <a:pt x="280047" y="270256"/>
                  </a:lnTo>
                  <a:lnTo>
                    <a:pt x="280555" y="266547"/>
                  </a:lnTo>
                  <a:close/>
                </a:path>
                <a:path w="1154430" h="283844">
                  <a:moveTo>
                    <a:pt x="553250" y="9563"/>
                  </a:moveTo>
                  <a:lnTo>
                    <a:pt x="551853" y="6197"/>
                  </a:lnTo>
                  <a:lnTo>
                    <a:pt x="547052" y="1397"/>
                  </a:lnTo>
                  <a:lnTo>
                    <a:pt x="543687" y="0"/>
                  </a:lnTo>
                  <a:lnTo>
                    <a:pt x="452005" y="0"/>
                  </a:lnTo>
                  <a:lnTo>
                    <a:pt x="447954" y="1676"/>
                  </a:lnTo>
                  <a:lnTo>
                    <a:pt x="442214" y="7442"/>
                  </a:lnTo>
                  <a:lnTo>
                    <a:pt x="440524" y="11480"/>
                  </a:lnTo>
                  <a:lnTo>
                    <a:pt x="440524" y="181394"/>
                  </a:lnTo>
                  <a:lnTo>
                    <a:pt x="397776" y="181394"/>
                  </a:lnTo>
                  <a:lnTo>
                    <a:pt x="397776" y="9563"/>
                  </a:lnTo>
                  <a:lnTo>
                    <a:pt x="396379" y="6197"/>
                  </a:lnTo>
                  <a:lnTo>
                    <a:pt x="391566" y="1397"/>
                  </a:lnTo>
                  <a:lnTo>
                    <a:pt x="388213" y="0"/>
                  </a:lnTo>
                  <a:lnTo>
                    <a:pt x="296532" y="0"/>
                  </a:lnTo>
                  <a:lnTo>
                    <a:pt x="292481" y="1676"/>
                  </a:lnTo>
                  <a:lnTo>
                    <a:pt x="286727" y="7442"/>
                  </a:lnTo>
                  <a:lnTo>
                    <a:pt x="285051" y="11480"/>
                  </a:lnTo>
                  <a:lnTo>
                    <a:pt x="285051" y="218643"/>
                  </a:lnTo>
                  <a:lnTo>
                    <a:pt x="304126" y="264680"/>
                  </a:lnTo>
                  <a:lnTo>
                    <a:pt x="350151" y="283743"/>
                  </a:lnTo>
                  <a:lnTo>
                    <a:pt x="488149" y="283743"/>
                  </a:lnTo>
                  <a:lnTo>
                    <a:pt x="534187" y="264680"/>
                  </a:lnTo>
                  <a:lnTo>
                    <a:pt x="553250" y="218643"/>
                  </a:lnTo>
                  <a:lnTo>
                    <a:pt x="553250" y="9563"/>
                  </a:lnTo>
                  <a:close/>
                </a:path>
                <a:path w="1154430" h="283844">
                  <a:moveTo>
                    <a:pt x="853935" y="9588"/>
                  </a:moveTo>
                  <a:lnTo>
                    <a:pt x="852551" y="6223"/>
                  </a:lnTo>
                  <a:lnTo>
                    <a:pt x="847750" y="1422"/>
                  </a:lnTo>
                  <a:lnTo>
                    <a:pt x="844384" y="25"/>
                  </a:lnTo>
                  <a:lnTo>
                    <a:pt x="752690" y="25"/>
                  </a:lnTo>
                  <a:lnTo>
                    <a:pt x="748652" y="1701"/>
                  </a:lnTo>
                  <a:lnTo>
                    <a:pt x="742886" y="7454"/>
                  </a:lnTo>
                  <a:lnTo>
                    <a:pt x="741210" y="11506"/>
                  </a:lnTo>
                  <a:lnTo>
                    <a:pt x="741210" y="90728"/>
                  </a:lnTo>
                  <a:lnTo>
                    <a:pt x="698474" y="90728"/>
                  </a:lnTo>
                  <a:lnTo>
                    <a:pt x="698474" y="9588"/>
                  </a:lnTo>
                  <a:lnTo>
                    <a:pt x="697052" y="6223"/>
                  </a:lnTo>
                  <a:lnTo>
                    <a:pt x="692277" y="1422"/>
                  </a:lnTo>
                  <a:lnTo>
                    <a:pt x="688886" y="25"/>
                  </a:lnTo>
                  <a:lnTo>
                    <a:pt x="597204" y="25"/>
                  </a:lnTo>
                  <a:lnTo>
                    <a:pt x="593178" y="1701"/>
                  </a:lnTo>
                  <a:lnTo>
                    <a:pt x="587413" y="7454"/>
                  </a:lnTo>
                  <a:lnTo>
                    <a:pt x="585736" y="11506"/>
                  </a:lnTo>
                  <a:lnTo>
                    <a:pt x="585736" y="15570"/>
                  </a:lnTo>
                  <a:lnTo>
                    <a:pt x="585736" y="272288"/>
                  </a:lnTo>
                  <a:lnTo>
                    <a:pt x="587413" y="276339"/>
                  </a:lnTo>
                  <a:lnTo>
                    <a:pt x="593178" y="282105"/>
                  </a:lnTo>
                  <a:lnTo>
                    <a:pt x="597204" y="283768"/>
                  </a:lnTo>
                  <a:lnTo>
                    <a:pt x="686981" y="283768"/>
                  </a:lnTo>
                  <a:lnTo>
                    <a:pt x="691032" y="282105"/>
                  </a:lnTo>
                  <a:lnTo>
                    <a:pt x="696798" y="276339"/>
                  </a:lnTo>
                  <a:lnTo>
                    <a:pt x="698474" y="272288"/>
                  </a:lnTo>
                  <a:lnTo>
                    <a:pt x="698474" y="193078"/>
                  </a:lnTo>
                  <a:lnTo>
                    <a:pt x="741210" y="193078"/>
                  </a:lnTo>
                  <a:lnTo>
                    <a:pt x="741210" y="272288"/>
                  </a:lnTo>
                  <a:lnTo>
                    <a:pt x="742886" y="276339"/>
                  </a:lnTo>
                  <a:lnTo>
                    <a:pt x="748652" y="282105"/>
                  </a:lnTo>
                  <a:lnTo>
                    <a:pt x="752690" y="283768"/>
                  </a:lnTo>
                  <a:lnTo>
                    <a:pt x="842467" y="283768"/>
                  </a:lnTo>
                  <a:lnTo>
                    <a:pt x="846505" y="282105"/>
                  </a:lnTo>
                  <a:lnTo>
                    <a:pt x="852258" y="276339"/>
                  </a:lnTo>
                  <a:lnTo>
                    <a:pt x="853935" y="272288"/>
                  </a:lnTo>
                  <a:lnTo>
                    <a:pt x="853935" y="9588"/>
                  </a:lnTo>
                  <a:close/>
                </a:path>
                <a:path w="1154430" h="283844">
                  <a:moveTo>
                    <a:pt x="1154430" y="20167"/>
                  </a:moveTo>
                  <a:lnTo>
                    <a:pt x="1114082" y="0"/>
                  </a:lnTo>
                  <a:lnTo>
                    <a:pt x="1058379" y="0"/>
                  </a:lnTo>
                  <a:lnTo>
                    <a:pt x="1054328" y="1689"/>
                  </a:lnTo>
                  <a:lnTo>
                    <a:pt x="1051445" y="4559"/>
                  </a:lnTo>
                  <a:lnTo>
                    <a:pt x="1048575" y="7454"/>
                  </a:lnTo>
                  <a:lnTo>
                    <a:pt x="1046899" y="11493"/>
                  </a:lnTo>
                  <a:lnTo>
                    <a:pt x="1046899" y="80327"/>
                  </a:lnTo>
                  <a:lnTo>
                    <a:pt x="993343" y="3835"/>
                  </a:lnTo>
                  <a:lnTo>
                    <a:pt x="991743" y="2438"/>
                  </a:lnTo>
                  <a:lnTo>
                    <a:pt x="988072" y="508"/>
                  </a:lnTo>
                  <a:lnTo>
                    <a:pt x="986002" y="0"/>
                  </a:lnTo>
                  <a:lnTo>
                    <a:pt x="897712" y="0"/>
                  </a:lnTo>
                  <a:lnTo>
                    <a:pt x="893673" y="1689"/>
                  </a:lnTo>
                  <a:lnTo>
                    <a:pt x="890790" y="4559"/>
                  </a:lnTo>
                  <a:lnTo>
                    <a:pt x="887920" y="7454"/>
                  </a:lnTo>
                  <a:lnTo>
                    <a:pt x="886231" y="11493"/>
                  </a:lnTo>
                  <a:lnTo>
                    <a:pt x="886231" y="272275"/>
                  </a:lnTo>
                  <a:lnTo>
                    <a:pt x="887920" y="276339"/>
                  </a:lnTo>
                  <a:lnTo>
                    <a:pt x="893673" y="282079"/>
                  </a:lnTo>
                  <a:lnTo>
                    <a:pt x="897712" y="283756"/>
                  </a:lnTo>
                  <a:lnTo>
                    <a:pt x="982294" y="283756"/>
                  </a:lnTo>
                  <a:lnTo>
                    <a:pt x="986345" y="282079"/>
                  </a:lnTo>
                  <a:lnTo>
                    <a:pt x="992098" y="276339"/>
                  </a:lnTo>
                  <a:lnTo>
                    <a:pt x="993775" y="272275"/>
                  </a:lnTo>
                  <a:lnTo>
                    <a:pt x="993775" y="198996"/>
                  </a:lnTo>
                  <a:lnTo>
                    <a:pt x="1049896" y="279158"/>
                  </a:lnTo>
                  <a:lnTo>
                    <a:pt x="1050277" y="279488"/>
                  </a:lnTo>
                  <a:lnTo>
                    <a:pt x="1154430" y="227431"/>
                  </a:lnTo>
                  <a:lnTo>
                    <a:pt x="1154430" y="198996"/>
                  </a:lnTo>
                  <a:lnTo>
                    <a:pt x="1154430" y="80327"/>
                  </a:lnTo>
                  <a:lnTo>
                    <a:pt x="1154430" y="20167"/>
                  </a:lnTo>
                  <a:close/>
                </a:path>
              </a:pathLst>
            </a:custGeom>
            <a:solidFill>
              <a:srgbClr val="AF2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363" y="1058284"/>
              <a:ext cx="268605" cy="283845"/>
            </a:xfrm>
            <a:custGeom>
              <a:avLst/>
              <a:gdLst/>
              <a:ahLst/>
              <a:cxnLst/>
              <a:rect l="l" t="t" r="r" b="b"/>
              <a:pathLst>
                <a:path w="268605" h="283844">
                  <a:moveTo>
                    <a:pt x="258648" y="0"/>
                  </a:moveTo>
                  <a:lnTo>
                    <a:pt x="166954" y="0"/>
                  </a:lnTo>
                  <a:lnTo>
                    <a:pt x="162915" y="1676"/>
                  </a:lnTo>
                  <a:lnTo>
                    <a:pt x="157162" y="7454"/>
                  </a:lnTo>
                  <a:lnTo>
                    <a:pt x="155486" y="11480"/>
                  </a:lnTo>
                  <a:lnTo>
                    <a:pt x="155486" y="181394"/>
                  </a:lnTo>
                  <a:lnTo>
                    <a:pt x="112725" y="181394"/>
                  </a:lnTo>
                  <a:lnTo>
                    <a:pt x="112725" y="9575"/>
                  </a:lnTo>
                  <a:lnTo>
                    <a:pt x="111328" y="6210"/>
                  </a:lnTo>
                  <a:lnTo>
                    <a:pt x="106527" y="1397"/>
                  </a:lnTo>
                  <a:lnTo>
                    <a:pt x="103162" y="0"/>
                  </a:lnTo>
                  <a:lnTo>
                    <a:pt x="11480" y="0"/>
                  </a:lnTo>
                  <a:lnTo>
                    <a:pt x="7442" y="1676"/>
                  </a:lnTo>
                  <a:lnTo>
                    <a:pt x="1689" y="7454"/>
                  </a:lnTo>
                  <a:lnTo>
                    <a:pt x="0" y="11480"/>
                  </a:lnTo>
                  <a:lnTo>
                    <a:pt x="0" y="218643"/>
                  </a:lnTo>
                  <a:lnTo>
                    <a:pt x="19075" y="264693"/>
                  </a:lnTo>
                  <a:lnTo>
                    <a:pt x="65100" y="283768"/>
                  </a:lnTo>
                  <a:lnTo>
                    <a:pt x="203098" y="283768"/>
                  </a:lnTo>
                  <a:lnTo>
                    <a:pt x="249135" y="264693"/>
                  </a:lnTo>
                  <a:lnTo>
                    <a:pt x="268211" y="218643"/>
                  </a:lnTo>
                  <a:lnTo>
                    <a:pt x="268211" y="9575"/>
                  </a:lnTo>
                  <a:lnTo>
                    <a:pt x="266814" y="6210"/>
                  </a:lnTo>
                  <a:lnTo>
                    <a:pt x="262013" y="1397"/>
                  </a:lnTo>
                  <a:lnTo>
                    <a:pt x="258648" y="0"/>
                  </a:lnTo>
                  <a:close/>
                </a:path>
              </a:pathLst>
            </a:custGeom>
            <a:solidFill>
              <a:srgbClr val="181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4335" y="1064761"/>
              <a:ext cx="248920" cy="264795"/>
            </a:xfrm>
            <a:custGeom>
              <a:avLst/>
              <a:gdLst/>
              <a:ahLst/>
              <a:cxnLst/>
              <a:rect l="l" t="t" r="r" b="b"/>
              <a:pathLst>
                <a:path w="248919" h="264794">
                  <a:moveTo>
                    <a:pt x="244932" y="0"/>
                  </a:moveTo>
                  <a:lnTo>
                    <a:pt x="159296" y="0"/>
                  </a:lnTo>
                  <a:lnTo>
                    <a:pt x="157949" y="558"/>
                  </a:lnTo>
                  <a:lnTo>
                    <a:pt x="156032" y="2489"/>
                  </a:lnTo>
                  <a:lnTo>
                    <a:pt x="155473" y="3835"/>
                  </a:lnTo>
                  <a:lnTo>
                    <a:pt x="155473" y="177571"/>
                  </a:lnTo>
                  <a:lnTo>
                    <a:pt x="154914" y="178904"/>
                  </a:lnTo>
                  <a:lnTo>
                    <a:pt x="152996" y="180848"/>
                  </a:lnTo>
                  <a:lnTo>
                    <a:pt x="151638" y="181406"/>
                  </a:lnTo>
                  <a:lnTo>
                    <a:pt x="97104" y="181406"/>
                  </a:lnTo>
                  <a:lnTo>
                    <a:pt x="95758" y="180848"/>
                  </a:lnTo>
                  <a:lnTo>
                    <a:pt x="93840" y="178904"/>
                  </a:lnTo>
                  <a:lnTo>
                    <a:pt x="93281" y="177571"/>
                  </a:lnTo>
                  <a:lnTo>
                    <a:pt x="93281" y="3835"/>
                  </a:lnTo>
                  <a:lnTo>
                    <a:pt x="92722" y="2489"/>
                  </a:lnTo>
                  <a:lnTo>
                    <a:pt x="90805" y="558"/>
                  </a:lnTo>
                  <a:lnTo>
                    <a:pt x="89458" y="0"/>
                  </a:lnTo>
                  <a:lnTo>
                    <a:pt x="3822" y="0"/>
                  </a:lnTo>
                  <a:lnTo>
                    <a:pt x="2476" y="558"/>
                  </a:lnTo>
                  <a:lnTo>
                    <a:pt x="558" y="2489"/>
                  </a:lnTo>
                  <a:lnTo>
                    <a:pt x="0" y="3835"/>
                  </a:lnTo>
                  <a:lnTo>
                    <a:pt x="0" y="212166"/>
                  </a:lnTo>
                  <a:lnTo>
                    <a:pt x="15265" y="249034"/>
                  </a:lnTo>
                  <a:lnTo>
                    <a:pt x="52133" y="264325"/>
                  </a:lnTo>
                  <a:lnTo>
                    <a:pt x="196608" y="264325"/>
                  </a:lnTo>
                  <a:lnTo>
                    <a:pt x="233476" y="249034"/>
                  </a:lnTo>
                  <a:lnTo>
                    <a:pt x="248754" y="212166"/>
                  </a:lnTo>
                  <a:lnTo>
                    <a:pt x="248754" y="3835"/>
                  </a:lnTo>
                  <a:lnTo>
                    <a:pt x="248183" y="2489"/>
                  </a:lnTo>
                  <a:lnTo>
                    <a:pt x="246278" y="558"/>
                  </a:lnTo>
                  <a:lnTo>
                    <a:pt x="24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327" y="1058292"/>
              <a:ext cx="280670" cy="283845"/>
            </a:xfrm>
            <a:custGeom>
              <a:avLst/>
              <a:gdLst/>
              <a:ahLst/>
              <a:cxnLst/>
              <a:rect l="l" t="t" r="r" b="b"/>
              <a:pathLst>
                <a:path w="280669" h="283844">
                  <a:moveTo>
                    <a:pt x="251333" y="0"/>
                  </a:moveTo>
                  <a:lnTo>
                    <a:pt x="153670" y="0"/>
                  </a:lnTo>
                  <a:lnTo>
                    <a:pt x="151333" y="647"/>
                  </a:lnTo>
                  <a:lnTo>
                    <a:pt x="147320" y="3060"/>
                  </a:lnTo>
                  <a:lnTo>
                    <a:pt x="145656" y="4826"/>
                  </a:lnTo>
                  <a:lnTo>
                    <a:pt x="112725" y="67043"/>
                  </a:lnTo>
                  <a:lnTo>
                    <a:pt x="112725" y="9563"/>
                  </a:lnTo>
                  <a:lnTo>
                    <a:pt x="111328" y="6197"/>
                  </a:lnTo>
                  <a:lnTo>
                    <a:pt x="106527" y="1397"/>
                  </a:lnTo>
                  <a:lnTo>
                    <a:pt x="103149" y="0"/>
                  </a:lnTo>
                  <a:lnTo>
                    <a:pt x="11480" y="0"/>
                  </a:lnTo>
                  <a:lnTo>
                    <a:pt x="7429" y="1663"/>
                  </a:lnTo>
                  <a:lnTo>
                    <a:pt x="1676" y="7442"/>
                  </a:lnTo>
                  <a:lnTo>
                    <a:pt x="0" y="11468"/>
                  </a:lnTo>
                  <a:lnTo>
                    <a:pt x="0" y="268198"/>
                  </a:lnTo>
                  <a:lnTo>
                    <a:pt x="0" y="272262"/>
                  </a:lnTo>
                  <a:lnTo>
                    <a:pt x="1676" y="276326"/>
                  </a:lnTo>
                  <a:lnTo>
                    <a:pt x="7429" y="282067"/>
                  </a:lnTo>
                  <a:lnTo>
                    <a:pt x="11480" y="283756"/>
                  </a:lnTo>
                  <a:lnTo>
                    <a:pt x="101231" y="283756"/>
                  </a:lnTo>
                  <a:lnTo>
                    <a:pt x="105295" y="282067"/>
                  </a:lnTo>
                  <a:lnTo>
                    <a:pt x="111048" y="276326"/>
                  </a:lnTo>
                  <a:lnTo>
                    <a:pt x="112725" y="272262"/>
                  </a:lnTo>
                  <a:lnTo>
                    <a:pt x="112725" y="206159"/>
                  </a:lnTo>
                  <a:lnTo>
                    <a:pt x="161239" y="278942"/>
                  </a:lnTo>
                  <a:lnTo>
                    <a:pt x="163182" y="280695"/>
                  </a:lnTo>
                  <a:lnTo>
                    <a:pt x="167678" y="283108"/>
                  </a:lnTo>
                  <a:lnTo>
                    <a:pt x="170230" y="283756"/>
                  </a:lnTo>
                  <a:lnTo>
                    <a:pt x="268376" y="283756"/>
                  </a:lnTo>
                  <a:lnTo>
                    <a:pt x="272084" y="282346"/>
                  </a:lnTo>
                  <a:lnTo>
                    <a:pt x="277698" y="277431"/>
                  </a:lnTo>
                  <a:lnTo>
                    <a:pt x="279565" y="273939"/>
                  </a:lnTo>
                  <a:lnTo>
                    <a:pt x="280543" y="266534"/>
                  </a:lnTo>
                  <a:lnTo>
                    <a:pt x="279654" y="262674"/>
                  </a:lnTo>
                  <a:lnTo>
                    <a:pt x="200850" y="143256"/>
                  </a:lnTo>
                  <a:lnTo>
                    <a:pt x="200025" y="141579"/>
                  </a:lnTo>
                  <a:lnTo>
                    <a:pt x="200139" y="138772"/>
                  </a:lnTo>
                  <a:lnTo>
                    <a:pt x="261200" y="16395"/>
                  </a:lnTo>
                  <a:lnTo>
                    <a:pt x="261658" y="13296"/>
                  </a:lnTo>
                  <a:lnTo>
                    <a:pt x="260477" y="7493"/>
                  </a:lnTo>
                  <a:lnTo>
                    <a:pt x="258876" y="4813"/>
                  </a:lnTo>
                  <a:lnTo>
                    <a:pt x="254292" y="1054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181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285" y="1064766"/>
              <a:ext cx="260350" cy="264795"/>
            </a:xfrm>
            <a:custGeom>
              <a:avLst/>
              <a:gdLst/>
              <a:ahLst/>
              <a:cxnLst/>
              <a:rect l="l" t="t" r="r" b="b"/>
              <a:pathLst>
                <a:path w="260350" h="264794">
                  <a:moveTo>
                    <a:pt x="238747" y="0"/>
                  </a:moveTo>
                  <a:lnTo>
                    <a:pt x="150850" y="0"/>
                  </a:lnTo>
                  <a:lnTo>
                    <a:pt x="148983" y="520"/>
                  </a:lnTo>
                  <a:lnTo>
                    <a:pt x="145770" y="2451"/>
                  </a:lnTo>
                  <a:lnTo>
                    <a:pt x="144437" y="3860"/>
                  </a:lnTo>
                  <a:lnTo>
                    <a:pt x="93281" y="100482"/>
                  </a:lnTo>
                  <a:lnTo>
                    <a:pt x="93281" y="3835"/>
                  </a:lnTo>
                  <a:lnTo>
                    <a:pt x="92722" y="2476"/>
                  </a:lnTo>
                  <a:lnTo>
                    <a:pt x="90805" y="558"/>
                  </a:lnTo>
                  <a:lnTo>
                    <a:pt x="89458" y="0"/>
                  </a:lnTo>
                  <a:lnTo>
                    <a:pt x="3822" y="0"/>
                  </a:lnTo>
                  <a:lnTo>
                    <a:pt x="2476" y="558"/>
                  </a:lnTo>
                  <a:lnTo>
                    <a:pt x="546" y="2476"/>
                  </a:lnTo>
                  <a:lnTo>
                    <a:pt x="0" y="3835"/>
                  </a:lnTo>
                  <a:lnTo>
                    <a:pt x="0" y="259130"/>
                  </a:lnTo>
                  <a:lnTo>
                    <a:pt x="0" y="260489"/>
                  </a:lnTo>
                  <a:lnTo>
                    <a:pt x="546" y="261848"/>
                  </a:lnTo>
                  <a:lnTo>
                    <a:pt x="2476" y="263766"/>
                  </a:lnTo>
                  <a:lnTo>
                    <a:pt x="3822" y="264312"/>
                  </a:lnTo>
                  <a:lnTo>
                    <a:pt x="89458" y="264312"/>
                  </a:lnTo>
                  <a:lnTo>
                    <a:pt x="90805" y="263766"/>
                  </a:lnTo>
                  <a:lnTo>
                    <a:pt x="92722" y="261848"/>
                  </a:lnTo>
                  <a:lnTo>
                    <a:pt x="93281" y="260489"/>
                  </a:lnTo>
                  <a:lnTo>
                    <a:pt x="93281" y="166598"/>
                  </a:lnTo>
                  <a:lnTo>
                    <a:pt x="156286" y="261111"/>
                  </a:lnTo>
                  <a:lnTo>
                    <a:pt x="157581" y="262280"/>
                  </a:lnTo>
                  <a:lnTo>
                    <a:pt x="160578" y="263893"/>
                  </a:lnTo>
                  <a:lnTo>
                    <a:pt x="162280" y="264312"/>
                  </a:lnTo>
                  <a:lnTo>
                    <a:pt x="255866" y="264312"/>
                  </a:lnTo>
                  <a:lnTo>
                    <a:pt x="257111" y="263855"/>
                  </a:lnTo>
                  <a:lnTo>
                    <a:pt x="258978" y="262204"/>
                  </a:lnTo>
                  <a:lnTo>
                    <a:pt x="259588" y="261048"/>
                  </a:lnTo>
                  <a:lnTo>
                    <a:pt x="259930" y="258584"/>
                  </a:lnTo>
                  <a:lnTo>
                    <a:pt x="259626" y="257301"/>
                  </a:lnTo>
                  <a:lnTo>
                    <a:pt x="181038" y="138201"/>
                  </a:lnTo>
                  <a:lnTo>
                    <a:pt x="180441" y="136372"/>
                  </a:lnTo>
                  <a:lnTo>
                    <a:pt x="180251" y="132664"/>
                  </a:lnTo>
                  <a:lnTo>
                    <a:pt x="180657" y="130784"/>
                  </a:lnTo>
                  <a:lnTo>
                    <a:pt x="242709" y="6565"/>
                  </a:lnTo>
                  <a:lnTo>
                    <a:pt x="242874" y="5321"/>
                  </a:lnTo>
                  <a:lnTo>
                    <a:pt x="242404" y="2997"/>
                  </a:lnTo>
                  <a:lnTo>
                    <a:pt x="241757" y="1930"/>
                  </a:lnTo>
                  <a:lnTo>
                    <a:pt x="239928" y="431"/>
                  </a:lnTo>
                  <a:lnTo>
                    <a:pt x="238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2553" y="1058292"/>
              <a:ext cx="268605" cy="283845"/>
            </a:xfrm>
            <a:custGeom>
              <a:avLst/>
              <a:gdLst/>
              <a:ahLst/>
              <a:cxnLst/>
              <a:rect l="l" t="t" r="r" b="b"/>
              <a:pathLst>
                <a:path w="268605" h="283844">
                  <a:moveTo>
                    <a:pt x="258635" y="0"/>
                  </a:moveTo>
                  <a:lnTo>
                    <a:pt x="172135" y="0"/>
                  </a:lnTo>
                  <a:lnTo>
                    <a:pt x="168097" y="1663"/>
                  </a:lnTo>
                  <a:lnTo>
                    <a:pt x="162331" y="7442"/>
                  </a:lnTo>
                  <a:lnTo>
                    <a:pt x="160655" y="11468"/>
                  </a:lnTo>
                  <a:lnTo>
                    <a:pt x="160655" y="80327"/>
                  </a:lnTo>
                  <a:lnTo>
                    <a:pt x="107111" y="3822"/>
                  </a:lnTo>
                  <a:lnTo>
                    <a:pt x="105511" y="2412"/>
                  </a:lnTo>
                  <a:lnTo>
                    <a:pt x="101841" y="507"/>
                  </a:lnTo>
                  <a:lnTo>
                    <a:pt x="99758" y="0"/>
                  </a:lnTo>
                  <a:lnTo>
                    <a:pt x="11480" y="0"/>
                  </a:lnTo>
                  <a:lnTo>
                    <a:pt x="7429" y="1663"/>
                  </a:lnTo>
                  <a:lnTo>
                    <a:pt x="1676" y="7442"/>
                  </a:lnTo>
                  <a:lnTo>
                    <a:pt x="0" y="11468"/>
                  </a:lnTo>
                  <a:lnTo>
                    <a:pt x="0" y="272262"/>
                  </a:lnTo>
                  <a:lnTo>
                    <a:pt x="1676" y="276326"/>
                  </a:lnTo>
                  <a:lnTo>
                    <a:pt x="7429" y="282066"/>
                  </a:lnTo>
                  <a:lnTo>
                    <a:pt x="11480" y="283756"/>
                  </a:lnTo>
                  <a:lnTo>
                    <a:pt x="15544" y="283756"/>
                  </a:lnTo>
                  <a:lnTo>
                    <a:pt x="96062" y="283756"/>
                  </a:lnTo>
                  <a:lnTo>
                    <a:pt x="100114" y="282066"/>
                  </a:lnTo>
                  <a:lnTo>
                    <a:pt x="105867" y="276326"/>
                  </a:lnTo>
                  <a:lnTo>
                    <a:pt x="107543" y="272262"/>
                  </a:lnTo>
                  <a:lnTo>
                    <a:pt x="107543" y="198983"/>
                  </a:lnTo>
                  <a:lnTo>
                    <a:pt x="163652" y="279145"/>
                  </a:lnTo>
                  <a:lnTo>
                    <a:pt x="165569" y="280835"/>
                  </a:lnTo>
                  <a:lnTo>
                    <a:pt x="169989" y="283133"/>
                  </a:lnTo>
                  <a:lnTo>
                    <a:pt x="172478" y="283756"/>
                  </a:lnTo>
                  <a:lnTo>
                    <a:pt x="256730" y="283756"/>
                  </a:lnTo>
                  <a:lnTo>
                    <a:pt x="260769" y="282066"/>
                  </a:lnTo>
                  <a:lnTo>
                    <a:pt x="266534" y="276326"/>
                  </a:lnTo>
                  <a:lnTo>
                    <a:pt x="268198" y="272262"/>
                  </a:lnTo>
                  <a:lnTo>
                    <a:pt x="268198" y="9563"/>
                  </a:lnTo>
                  <a:lnTo>
                    <a:pt x="266801" y="6197"/>
                  </a:lnTo>
                  <a:lnTo>
                    <a:pt x="262001" y="1396"/>
                  </a:lnTo>
                  <a:lnTo>
                    <a:pt x="258635" y="0"/>
                  </a:lnTo>
                  <a:close/>
                </a:path>
              </a:pathLst>
            </a:custGeom>
            <a:solidFill>
              <a:srgbClr val="181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5505" y="1064766"/>
              <a:ext cx="248920" cy="264795"/>
            </a:xfrm>
            <a:custGeom>
              <a:avLst/>
              <a:gdLst/>
              <a:ahLst/>
              <a:cxnLst/>
              <a:rect l="l" t="t" r="r" b="b"/>
              <a:pathLst>
                <a:path w="248919" h="264794">
                  <a:moveTo>
                    <a:pt x="244932" y="0"/>
                  </a:moveTo>
                  <a:lnTo>
                    <a:pt x="164490" y="0"/>
                  </a:lnTo>
                  <a:lnTo>
                    <a:pt x="163131" y="558"/>
                  </a:lnTo>
                  <a:lnTo>
                    <a:pt x="161226" y="2476"/>
                  </a:lnTo>
                  <a:lnTo>
                    <a:pt x="160667" y="3835"/>
                  </a:lnTo>
                  <a:lnTo>
                    <a:pt x="160667" y="103657"/>
                  </a:lnTo>
                  <a:lnTo>
                    <a:pt x="89179" y="1523"/>
                  </a:lnTo>
                  <a:lnTo>
                    <a:pt x="87071" y="215"/>
                  </a:lnTo>
                  <a:lnTo>
                    <a:pt x="85407" y="0"/>
                  </a:lnTo>
                  <a:lnTo>
                    <a:pt x="3835" y="0"/>
                  </a:lnTo>
                  <a:lnTo>
                    <a:pt x="2476" y="558"/>
                  </a:lnTo>
                  <a:lnTo>
                    <a:pt x="558" y="2476"/>
                  </a:lnTo>
                  <a:lnTo>
                    <a:pt x="0" y="3835"/>
                  </a:lnTo>
                  <a:lnTo>
                    <a:pt x="0" y="259130"/>
                  </a:lnTo>
                  <a:lnTo>
                    <a:pt x="0" y="260489"/>
                  </a:lnTo>
                  <a:lnTo>
                    <a:pt x="558" y="261848"/>
                  </a:lnTo>
                  <a:lnTo>
                    <a:pt x="2476" y="263766"/>
                  </a:lnTo>
                  <a:lnTo>
                    <a:pt x="3835" y="264312"/>
                  </a:lnTo>
                  <a:lnTo>
                    <a:pt x="84277" y="264312"/>
                  </a:lnTo>
                  <a:lnTo>
                    <a:pt x="85623" y="263766"/>
                  </a:lnTo>
                  <a:lnTo>
                    <a:pt x="87541" y="261848"/>
                  </a:lnTo>
                  <a:lnTo>
                    <a:pt x="88099" y="260489"/>
                  </a:lnTo>
                  <a:lnTo>
                    <a:pt x="88099" y="160654"/>
                  </a:lnTo>
                  <a:lnTo>
                    <a:pt x="159588" y="262788"/>
                  </a:lnTo>
                  <a:lnTo>
                    <a:pt x="161709" y="264109"/>
                  </a:lnTo>
                  <a:lnTo>
                    <a:pt x="163372" y="264312"/>
                  </a:lnTo>
                  <a:lnTo>
                    <a:pt x="244932" y="264312"/>
                  </a:lnTo>
                  <a:lnTo>
                    <a:pt x="246291" y="263766"/>
                  </a:lnTo>
                  <a:lnTo>
                    <a:pt x="248208" y="261848"/>
                  </a:lnTo>
                  <a:lnTo>
                    <a:pt x="248780" y="260489"/>
                  </a:lnTo>
                  <a:lnTo>
                    <a:pt x="248780" y="3835"/>
                  </a:lnTo>
                  <a:lnTo>
                    <a:pt x="248208" y="2476"/>
                  </a:lnTo>
                  <a:lnTo>
                    <a:pt x="246291" y="558"/>
                  </a:lnTo>
                  <a:lnTo>
                    <a:pt x="24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2055" y="1058316"/>
              <a:ext cx="268605" cy="283845"/>
            </a:xfrm>
            <a:custGeom>
              <a:avLst/>
              <a:gdLst/>
              <a:ahLst/>
              <a:cxnLst/>
              <a:rect l="l" t="t" r="r" b="b"/>
              <a:pathLst>
                <a:path w="268605" h="283844">
                  <a:moveTo>
                    <a:pt x="258635" y="0"/>
                  </a:moveTo>
                  <a:lnTo>
                    <a:pt x="166966" y="0"/>
                  </a:lnTo>
                  <a:lnTo>
                    <a:pt x="162915" y="1676"/>
                  </a:lnTo>
                  <a:lnTo>
                    <a:pt x="157162" y="7429"/>
                  </a:lnTo>
                  <a:lnTo>
                    <a:pt x="155473" y="11480"/>
                  </a:lnTo>
                  <a:lnTo>
                    <a:pt x="155473" y="90703"/>
                  </a:lnTo>
                  <a:lnTo>
                    <a:pt x="112725" y="90703"/>
                  </a:lnTo>
                  <a:lnTo>
                    <a:pt x="112725" y="9563"/>
                  </a:lnTo>
                  <a:lnTo>
                    <a:pt x="111315" y="6197"/>
                  </a:lnTo>
                  <a:lnTo>
                    <a:pt x="106527" y="1397"/>
                  </a:lnTo>
                  <a:lnTo>
                    <a:pt x="103149" y="0"/>
                  </a:lnTo>
                  <a:lnTo>
                    <a:pt x="11480" y="0"/>
                  </a:lnTo>
                  <a:lnTo>
                    <a:pt x="7429" y="1676"/>
                  </a:lnTo>
                  <a:lnTo>
                    <a:pt x="1676" y="7429"/>
                  </a:lnTo>
                  <a:lnTo>
                    <a:pt x="0" y="11480"/>
                  </a:lnTo>
                  <a:lnTo>
                    <a:pt x="0" y="15544"/>
                  </a:lnTo>
                  <a:lnTo>
                    <a:pt x="0" y="272275"/>
                  </a:lnTo>
                  <a:lnTo>
                    <a:pt x="1676" y="276313"/>
                  </a:lnTo>
                  <a:lnTo>
                    <a:pt x="7429" y="282079"/>
                  </a:lnTo>
                  <a:lnTo>
                    <a:pt x="11480" y="283743"/>
                  </a:lnTo>
                  <a:lnTo>
                    <a:pt x="101231" y="283743"/>
                  </a:lnTo>
                  <a:lnTo>
                    <a:pt x="105295" y="282079"/>
                  </a:lnTo>
                  <a:lnTo>
                    <a:pt x="111048" y="276313"/>
                  </a:lnTo>
                  <a:lnTo>
                    <a:pt x="112725" y="272275"/>
                  </a:lnTo>
                  <a:lnTo>
                    <a:pt x="112725" y="193052"/>
                  </a:lnTo>
                  <a:lnTo>
                    <a:pt x="155473" y="193052"/>
                  </a:lnTo>
                  <a:lnTo>
                    <a:pt x="155473" y="272275"/>
                  </a:lnTo>
                  <a:lnTo>
                    <a:pt x="157162" y="276313"/>
                  </a:lnTo>
                  <a:lnTo>
                    <a:pt x="162915" y="282079"/>
                  </a:lnTo>
                  <a:lnTo>
                    <a:pt x="166966" y="283743"/>
                  </a:lnTo>
                  <a:lnTo>
                    <a:pt x="256730" y="283743"/>
                  </a:lnTo>
                  <a:lnTo>
                    <a:pt x="260769" y="282079"/>
                  </a:lnTo>
                  <a:lnTo>
                    <a:pt x="266522" y="276313"/>
                  </a:lnTo>
                  <a:lnTo>
                    <a:pt x="268198" y="272275"/>
                  </a:lnTo>
                  <a:lnTo>
                    <a:pt x="268198" y="9563"/>
                  </a:lnTo>
                  <a:lnTo>
                    <a:pt x="266801" y="6197"/>
                  </a:lnTo>
                  <a:lnTo>
                    <a:pt x="262001" y="1397"/>
                  </a:lnTo>
                  <a:lnTo>
                    <a:pt x="258635" y="0"/>
                  </a:lnTo>
                  <a:close/>
                </a:path>
              </a:pathLst>
            </a:custGeom>
            <a:solidFill>
              <a:srgbClr val="1818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4922" y="1064761"/>
              <a:ext cx="248920" cy="264795"/>
            </a:xfrm>
            <a:custGeom>
              <a:avLst/>
              <a:gdLst/>
              <a:ahLst/>
              <a:cxnLst/>
              <a:rect l="l" t="t" r="r" b="b"/>
              <a:pathLst>
                <a:path w="248919" h="264794">
                  <a:moveTo>
                    <a:pt x="244944" y="0"/>
                  </a:moveTo>
                  <a:lnTo>
                    <a:pt x="159308" y="0"/>
                  </a:lnTo>
                  <a:lnTo>
                    <a:pt x="157949" y="558"/>
                  </a:lnTo>
                  <a:lnTo>
                    <a:pt x="156032" y="2489"/>
                  </a:lnTo>
                  <a:lnTo>
                    <a:pt x="155473" y="3835"/>
                  </a:lnTo>
                  <a:lnTo>
                    <a:pt x="155473" y="90703"/>
                  </a:lnTo>
                  <a:lnTo>
                    <a:pt x="93268" y="90703"/>
                  </a:lnTo>
                  <a:lnTo>
                    <a:pt x="93268" y="3835"/>
                  </a:lnTo>
                  <a:lnTo>
                    <a:pt x="92722" y="2489"/>
                  </a:lnTo>
                  <a:lnTo>
                    <a:pt x="90792" y="558"/>
                  </a:lnTo>
                  <a:lnTo>
                    <a:pt x="89446" y="0"/>
                  </a:lnTo>
                  <a:lnTo>
                    <a:pt x="88099" y="0"/>
                  </a:lnTo>
                  <a:lnTo>
                    <a:pt x="3809" y="0"/>
                  </a:lnTo>
                  <a:lnTo>
                    <a:pt x="2476" y="558"/>
                  </a:lnTo>
                  <a:lnTo>
                    <a:pt x="546" y="2489"/>
                  </a:lnTo>
                  <a:lnTo>
                    <a:pt x="0" y="3835"/>
                  </a:lnTo>
                  <a:lnTo>
                    <a:pt x="0" y="260489"/>
                  </a:lnTo>
                  <a:lnTo>
                    <a:pt x="546" y="261848"/>
                  </a:lnTo>
                  <a:lnTo>
                    <a:pt x="2476" y="263766"/>
                  </a:lnTo>
                  <a:lnTo>
                    <a:pt x="3809" y="264325"/>
                  </a:lnTo>
                  <a:lnTo>
                    <a:pt x="89446" y="264325"/>
                  </a:lnTo>
                  <a:lnTo>
                    <a:pt x="90792" y="263766"/>
                  </a:lnTo>
                  <a:lnTo>
                    <a:pt x="92722" y="261848"/>
                  </a:lnTo>
                  <a:lnTo>
                    <a:pt x="93268" y="260489"/>
                  </a:lnTo>
                  <a:lnTo>
                    <a:pt x="93268" y="173621"/>
                  </a:lnTo>
                  <a:lnTo>
                    <a:pt x="155473" y="173621"/>
                  </a:lnTo>
                  <a:lnTo>
                    <a:pt x="155473" y="260489"/>
                  </a:lnTo>
                  <a:lnTo>
                    <a:pt x="156032" y="261848"/>
                  </a:lnTo>
                  <a:lnTo>
                    <a:pt x="157949" y="263766"/>
                  </a:lnTo>
                  <a:lnTo>
                    <a:pt x="159308" y="264325"/>
                  </a:lnTo>
                  <a:lnTo>
                    <a:pt x="244944" y="264325"/>
                  </a:lnTo>
                  <a:lnTo>
                    <a:pt x="246278" y="263766"/>
                  </a:lnTo>
                  <a:lnTo>
                    <a:pt x="248196" y="261848"/>
                  </a:lnTo>
                  <a:lnTo>
                    <a:pt x="248754" y="260489"/>
                  </a:lnTo>
                  <a:lnTo>
                    <a:pt x="248754" y="3835"/>
                  </a:lnTo>
                  <a:lnTo>
                    <a:pt x="248196" y="2489"/>
                  </a:lnTo>
                  <a:lnTo>
                    <a:pt x="246278" y="558"/>
                  </a:lnTo>
                  <a:lnTo>
                    <a:pt x="244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350" y="1449717"/>
              <a:ext cx="7572705" cy="5453773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4657" y="8065768"/>
            <a:ext cx="1919076" cy="142825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6396" y="8172091"/>
            <a:ext cx="1960867" cy="12115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702050" y="656450"/>
            <a:ext cx="3618787" cy="50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5" dirty="0">
                <a:solidFill>
                  <a:srgbClr val="181716"/>
                </a:solidFill>
                <a:latin typeface="Arial MT"/>
                <a:cs typeface="Arial MT"/>
              </a:rPr>
              <a:t>Pneum</a:t>
            </a:r>
            <a:r>
              <a:rPr sz="1400" spc="-170" dirty="0">
                <a:solidFill>
                  <a:srgbClr val="181716"/>
                </a:solidFill>
                <a:latin typeface="Arial MT"/>
                <a:cs typeface="Arial MT"/>
              </a:rPr>
              <a:t>a</a:t>
            </a:r>
            <a:r>
              <a:rPr sz="1400" spc="-80" dirty="0">
                <a:solidFill>
                  <a:srgbClr val="181716"/>
                </a:solidFill>
                <a:latin typeface="Arial MT"/>
                <a:cs typeface="Arial MT"/>
              </a:rPr>
              <a:t>tic</a:t>
            </a:r>
            <a:r>
              <a:rPr lang="cs-CZ" sz="1400" spc="-80" dirty="0" err="1">
                <a:solidFill>
                  <a:srgbClr val="181716"/>
                </a:solidFill>
                <a:latin typeface="Arial MT"/>
                <a:cs typeface="Arial MT"/>
              </a:rPr>
              <a:t>ké</a:t>
            </a:r>
            <a:r>
              <a:rPr lang="cs-CZ" sz="1400" spc="-80" dirty="0">
                <a:solidFill>
                  <a:srgbClr val="181716"/>
                </a:solidFill>
                <a:latin typeface="Arial MT"/>
                <a:cs typeface="Arial MT"/>
              </a:rPr>
              <a:t> tažené rozmetadlo</a:t>
            </a:r>
            <a:endParaRPr sz="1400" dirty="0">
              <a:latin typeface="Arial MT"/>
              <a:cs typeface="Arial MT"/>
            </a:endParaRPr>
          </a:p>
          <a:p>
            <a:pPr marL="727710">
              <a:lnSpc>
                <a:spcPct val="100000"/>
              </a:lnSpc>
              <a:spcBef>
                <a:spcPts val="40"/>
              </a:spcBef>
            </a:pPr>
            <a:r>
              <a:rPr sz="1700" spc="-315" dirty="0">
                <a:solidFill>
                  <a:srgbClr val="181716"/>
                </a:solidFill>
                <a:latin typeface="Arial MT"/>
                <a:cs typeface="Arial MT"/>
              </a:rPr>
              <a:t>AERO</a:t>
            </a:r>
            <a:r>
              <a:rPr sz="1700" spc="-6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700" spc="-335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sz="1700" spc="-6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700" spc="-114" dirty="0">
                <a:solidFill>
                  <a:srgbClr val="181716"/>
                </a:solidFill>
                <a:latin typeface="Arial MT"/>
                <a:cs typeface="Arial MT"/>
              </a:rPr>
              <a:t>60.1</a:t>
            </a:r>
            <a:endParaRPr sz="17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650" y="8172005"/>
            <a:ext cx="7020559" cy="1800225"/>
            <a:chOff x="540004" y="8172005"/>
            <a:chExt cx="7020559" cy="1800225"/>
          </a:xfrm>
        </p:grpSpPr>
        <p:sp>
          <p:nvSpPr>
            <p:cNvPr id="3" name="object 3"/>
            <p:cNvSpPr/>
            <p:nvPr/>
          </p:nvSpPr>
          <p:spPr>
            <a:xfrm>
              <a:off x="2340000" y="8172323"/>
              <a:ext cx="5220335" cy="1799589"/>
            </a:xfrm>
            <a:custGeom>
              <a:avLst/>
              <a:gdLst/>
              <a:ahLst/>
              <a:cxnLst/>
              <a:rect l="l" t="t" r="r" b="b"/>
              <a:pathLst>
                <a:path w="5220334" h="1799590">
                  <a:moveTo>
                    <a:pt x="5220005" y="0"/>
                  </a:moveTo>
                  <a:lnTo>
                    <a:pt x="0" y="0"/>
                  </a:lnTo>
                  <a:lnTo>
                    <a:pt x="0" y="179070"/>
                  </a:lnTo>
                  <a:lnTo>
                    <a:pt x="0" y="770890"/>
                  </a:lnTo>
                  <a:lnTo>
                    <a:pt x="0" y="1799590"/>
                  </a:lnTo>
                  <a:lnTo>
                    <a:pt x="5220005" y="1799590"/>
                  </a:lnTo>
                  <a:lnTo>
                    <a:pt x="5220005" y="771296"/>
                  </a:lnTo>
                  <a:lnTo>
                    <a:pt x="5220005" y="770890"/>
                  </a:lnTo>
                  <a:lnTo>
                    <a:pt x="5220005" y="179679"/>
                  </a:lnTo>
                  <a:lnTo>
                    <a:pt x="4859998" y="179679"/>
                  </a:lnTo>
                  <a:lnTo>
                    <a:pt x="4859998" y="770890"/>
                  </a:lnTo>
                  <a:lnTo>
                    <a:pt x="3953764" y="770890"/>
                  </a:lnTo>
                  <a:lnTo>
                    <a:pt x="3953764" y="179070"/>
                  </a:lnTo>
                  <a:lnTo>
                    <a:pt x="5220005" y="179070"/>
                  </a:lnTo>
                  <a:lnTo>
                    <a:pt x="5220005" y="0"/>
                  </a:lnTo>
                  <a:close/>
                </a:path>
              </a:pathLst>
            </a:custGeom>
            <a:solidFill>
              <a:srgbClr val="E4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4" y="8172005"/>
              <a:ext cx="1799996" cy="17999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0004" y="503999"/>
            <a:ext cx="1350010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37" y="1415478"/>
            <a:ext cx="2102662" cy="20068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337" y="5867577"/>
            <a:ext cx="2102662" cy="2006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337" y="3641255"/>
            <a:ext cx="2102662" cy="20068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2191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635" y="850656"/>
            <a:ext cx="5534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b="1" spc="5" dirty="0">
                <a:solidFill>
                  <a:srgbClr val="181716"/>
                </a:solidFill>
                <a:latin typeface="Arial"/>
                <a:cs typeface="Arial"/>
              </a:rPr>
              <a:t>MOŽNOSTI, KTERÉ DĚLAJÍ ROZDÍLY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8946" y="9154022"/>
            <a:ext cx="47059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cs-CZ" sz="800" b="1" spc="-5" dirty="0">
                <a:solidFill>
                  <a:srgbClr val="181716"/>
                </a:solidFill>
                <a:latin typeface="Arial"/>
                <a:cs typeface="Arial"/>
              </a:rPr>
              <a:t>Navrženo a vyrobeno pro maximální časovou výdrž</a:t>
            </a:r>
            <a:r>
              <a:rPr sz="800" b="1" spc="5" dirty="0">
                <a:solidFill>
                  <a:srgbClr val="181716"/>
                </a:solidFill>
                <a:latin typeface="Arial"/>
                <a:cs typeface="Arial"/>
              </a:rPr>
              <a:t>.</a:t>
            </a:r>
            <a:r>
              <a:rPr sz="800" b="1" spc="-6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81716"/>
                </a:solidFill>
                <a:latin typeface="Arial MT"/>
                <a:cs typeface="Arial MT"/>
              </a:rPr>
              <a:t>KUHN</a:t>
            </a:r>
            <a:r>
              <a:rPr sz="800" spc="-6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65" dirty="0">
                <a:solidFill>
                  <a:srgbClr val="181716"/>
                </a:solidFill>
                <a:latin typeface="Arial MT"/>
                <a:cs typeface="Arial MT"/>
              </a:rPr>
              <a:t>má vlastní slévárny a kovárny, stejně jako výrobní proces na vysoké úrovni, umožňují výrobě náhradních dílů vzdorovat času. Na naše know-how a naše originální díly se můžete skutečně spolehnout. Zemědělci těží z naší zákaznické podpory a logistických služeb prostřednictvím jakéhokoliv skladu KUHN PARTS, který poskytuje rychlá a spolehlivá řešení oprav ve spolupráci s vaším nejbližším autorizovaným prodejcem KUHN</a:t>
            </a:r>
            <a:r>
              <a:rPr sz="8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7300" y="8288450"/>
            <a:ext cx="11753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1400" b="1" spc="-5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1400" b="1" spc="-55" dirty="0">
                <a:solidFill>
                  <a:srgbClr val="181716"/>
                </a:solidFill>
                <a:latin typeface="Arial"/>
                <a:cs typeface="Arial"/>
              </a:rPr>
              <a:t>DÍLY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7299" y="2123231"/>
            <a:ext cx="4357370" cy="580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spc="5" dirty="0">
                <a:solidFill>
                  <a:srgbClr val="181716"/>
                </a:solidFill>
                <a:latin typeface="Arial"/>
                <a:cs typeface="Arial"/>
              </a:rPr>
              <a:t>Dávkovací válečky pro </a:t>
            </a:r>
            <a:r>
              <a:rPr lang="cs-CZ" sz="1000" b="1" spc="5" dirty="0" err="1">
                <a:solidFill>
                  <a:srgbClr val="181716"/>
                </a:solidFill>
                <a:latin typeface="Arial"/>
                <a:cs typeface="Arial"/>
              </a:rPr>
              <a:t>mikrogranule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S těmito volitelnými </a:t>
            </a:r>
            <a:r>
              <a:rPr lang="cs-CZ" sz="900" spc="-15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mikrogranulovými</a:t>
            </a:r>
            <a:r>
              <a:rPr lang="cs-CZ"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podávacími válečky můžete také s vysokou přesností rozhazovat pelety proti slimákům, jemná semena a </a:t>
            </a:r>
            <a:r>
              <a:rPr lang="cs-CZ" sz="900" spc="-15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mikrogranule</a:t>
            </a:r>
            <a:r>
              <a:rPr lang="cs-CZ"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pro hubení plevele v aplikačních dávkách od </a:t>
            </a:r>
            <a:r>
              <a:rPr sz="900" spc="-23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5 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d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o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30kg/ha.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7299" y="4349007"/>
            <a:ext cx="4182110" cy="439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spc="-10" dirty="0">
                <a:solidFill>
                  <a:srgbClr val="181716"/>
                </a:solidFill>
                <a:latin typeface="Arial"/>
                <a:cs typeface="Arial"/>
              </a:rPr>
              <a:t>Pneumatiky a kolejové řádky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Standardní rozměr pneumatik pro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81716"/>
                </a:solidFill>
                <a:latin typeface="Microsoft Sans Serif"/>
                <a:cs typeface="Microsoft Sans Serif"/>
              </a:rPr>
              <a:t>AERO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Microsoft Sans Serif"/>
                <a:cs typeface="Microsoft Sans Serif"/>
              </a:rPr>
              <a:t>GT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je 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650/65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81716"/>
                </a:solidFill>
                <a:latin typeface="Microsoft Sans Serif"/>
                <a:cs typeface="Microsoft Sans Serif"/>
              </a:rPr>
              <a:t>R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81716"/>
                </a:solidFill>
                <a:latin typeface="Microsoft Sans Serif"/>
                <a:cs typeface="Microsoft Sans Serif"/>
              </a:rPr>
              <a:t>42,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rozchod kol je </a:t>
            </a:r>
            <a:r>
              <a:rPr sz="900" dirty="0">
                <a:solidFill>
                  <a:srgbClr val="181716"/>
                </a:solidFill>
                <a:latin typeface="Microsoft Sans Serif"/>
                <a:cs typeface="Microsoft Sans Serif"/>
              </a:rPr>
              <a:t>2.25m.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Na vyžádání lze dodat pneumatiky s těmito rozměry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: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520/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85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46,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710/70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R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42.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7299" y="6506203"/>
            <a:ext cx="4368165" cy="580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dirty="0">
                <a:solidFill>
                  <a:srgbClr val="181716"/>
                </a:solidFill>
                <a:latin typeface="Arial"/>
                <a:cs typeface="Arial"/>
              </a:rPr>
              <a:t>Kontrola vzdálenosti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Tato volitelná aplikace má dva ultrazvukové senzory, které zajišťují plně automatické navádění ramen. Výška a orientace ramen se automaticky přizpůsobí tak, aby byla rovnoběžná se zemí. To ulehčuje řidiči námahu na nerovném terénu a při práci v noci. </a:t>
            </a:r>
            <a:endParaRPr sz="900" dirty="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3953" y="8352003"/>
            <a:ext cx="905862" cy="5916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71992"/>
            <a:ext cx="7020559" cy="1800225"/>
            <a:chOff x="0" y="8171992"/>
            <a:chExt cx="7020559" cy="1800225"/>
          </a:xfrm>
        </p:grpSpPr>
        <p:sp>
          <p:nvSpPr>
            <p:cNvPr id="3" name="object 3"/>
            <p:cNvSpPr/>
            <p:nvPr/>
          </p:nvSpPr>
          <p:spPr>
            <a:xfrm>
              <a:off x="0" y="8171992"/>
              <a:ext cx="5220335" cy="1800225"/>
            </a:xfrm>
            <a:custGeom>
              <a:avLst/>
              <a:gdLst/>
              <a:ahLst/>
              <a:cxnLst/>
              <a:rect l="l" t="t" r="r" b="b"/>
              <a:pathLst>
                <a:path w="5220335" h="1800225">
                  <a:moveTo>
                    <a:pt x="5220004" y="0"/>
                  </a:moveTo>
                  <a:lnTo>
                    <a:pt x="0" y="0"/>
                  </a:lnTo>
                  <a:lnTo>
                    <a:pt x="0" y="1800009"/>
                  </a:lnTo>
                  <a:lnTo>
                    <a:pt x="5220004" y="1800009"/>
                  </a:lnTo>
                  <a:lnTo>
                    <a:pt x="5220004" y="0"/>
                  </a:lnTo>
                  <a:close/>
                </a:path>
              </a:pathLst>
            </a:custGeom>
            <a:solidFill>
              <a:srgbClr val="E4E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0004" y="8172005"/>
              <a:ext cx="1800225" cy="1800225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1799996" y="0"/>
                  </a:moveTo>
                  <a:lnTo>
                    <a:pt x="0" y="0"/>
                  </a:lnTo>
                  <a:lnTo>
                    <a:pt x="0" y="1799996"/>
                  </a:lnTo>
                  <a:lnTo>
                    <a:pt x="1799996" y="1799996"/>
                  </a:lnTo>
                  <a:lnTo>
                    <a:pt x="179999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4367" y="8171992"/>
              <a:ext cx="1435646" cy="180003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17592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11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00" y="8288450"/>
            <a:ext cx="1578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1400" b="1" spc="-4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81716"/>
                </a:solidFill>
                <a:latin typeface="Arial"/>
                <a:cs typeface="Arial"/>
              </a:rPr>
              <a:t>SERVICES</a:t>
            </a:r>
            <a:r>
              <a:rPr sz="1200" b="1" spc="-15" baseline="31250" dirty="0">
                <a:solidFill>
                  <a:srgbClr val="181716"/>
                </a:solidFill>
                <a:latin typeface="Arial"/>
                <a:cs typeface="Arial"/>
              </a:rPr>
              <a:t>*</a:t>
            </a:r>
            <a:endParaRPr sz="1200" baseline="3125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48242"/>
              </p:ext>
            </p:extLst>
          </p:nvPr>
        </p:nvGraphicFramePr>
        <p:xfrm>
          <a:off x="359999" y="899960"/>
          <a:ext cx="6659245" cy="679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b="1" spc="-15" dirty="0">
                          <a:solidFill>
                            <a:srgbClr val="181716"/>
                          </a:solidFill>
                          <a:latin typeface="Arial"/>
                          <a:cs typeface="Arial"/>
                        </a:rPr>
                        <a:t>AERO</a:t>
                      </a:r>
                      <a:r>
                        <a:rPr sz="900" b="1" spc="-25" dirty="0">
                          <a:solidFill>
                            <a:srgbClr val="1817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81716"/>
                          </a:solidFill>
                          <a:latin typeface="Arial"/>
                          <a:cs typeface="Arial"/>
                        </a:rPr>
                        <a:t>GT</a:t>
                      </a:r>
                      <a:r>
                        <a:rPr sz="900" b="1" spc="-20" dirty="0">
                          <a:solidFill>
                            <a:srgbClr val="1817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81716"/>
                          </a:solidFill>
                          <a:latin typeface="Arial"/>
                          <a:cs typeface="Arial"/>
                        </a:rPr>
                        <a:t>60.1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Záběr ramen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Počet dávkovacích válečků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hydraulic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kým pohonem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Počet výpadových desek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30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(1.20m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od sebe na záběr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36m)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Počet sekcí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(3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na každou stranu rozmetadla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Max.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ap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likační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dávka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(kg/ha)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32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spc="-5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močovina, při rychlosti </a:t>
                      </a:r>
                      <a:r>
                        <a:rPr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15k</a:t>
                      </a:r>
                      <a:r>
                        <a:rPr lang="cs-CZ"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m/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900" spc="-5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5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při záběru </a:t>
                      </a:r>
                      <a:r>
                        <a:rPr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900" spc="-1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Objem zásobníku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(l)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6,300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močovina cca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4,700kg)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Kryt zásobníku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Hydraulic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ké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skládání z traktoru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Plnící výška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3.15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Max.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řípustná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hmotnost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(kg)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12,000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Váha prázdného stroje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(kg)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7,000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ransport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ní rychlost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m/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latin typeface="Arial MT"/>
                          <a:cs typeface="Arial MT"/>
                        </a:rPr>
                        <a:t>40 (vzduchové brzdy)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ransport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ní šířka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2.98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ransport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ní výška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3.85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Celková délka od závěsu po konec rozmetadla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7.90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Celková délka od závěsu po nápravu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5.10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114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Světlá výška 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9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spc="-9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od spodní části rámu</a:t>
                      </a:r>
                      <a:r>
                        <a:rPr sz="900" spc="-9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14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0.70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Kolejové řádky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(m)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2.25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12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Pneumatiky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520/85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42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další rozměry na dotaz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10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Náprava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hydro-pneumatic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ké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odpružení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9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Zapojení 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8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Horní závěs</a:t>
                      </a:r>
                      <a:r>
                        <a:rPr sz="900" spc="-6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oko o průměru 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40</a:t>
                      </a:r>
                      <a:r>
                        <a:rPr sz="900" spc="-3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mm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8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lang="cs-CZ" sz="900" spc="-8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K80 na dotaz</a:t>
                      </a:r>
                      <a:r>
                        <a:rPr sz="900" spc="-9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Zatížení oje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(kg)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2,000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Br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zdový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systém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1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Vzduchový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lang="cs-CZ" sz="900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odpěrná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noha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8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900" spc="-85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ydraulic</a:t>
                      </a:r>
                      <a:r>
                        <a:rPr lang="cs-CZ" sz="900" spc="-85" dirty="0" err="1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ké</a:t>
                      </a:r>
                      <a:r>
                        <a:rPr lang="cs-CZ" sz="900" spc="-8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nastavení výšky, pak se sklápí dozadu manuálně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46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Požadavky na traktor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60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l/min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při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180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bar;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1x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SA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okruh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,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1x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volná zpátečka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,</a:t>
                      </a:r>
                      <a:r>
                        <a:rPr sz="900" spc="-7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1x</a:t>
                      </a:r>
                      <a:r>
                        <a:rPr sz="900" spc="-35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DA</a:t>
                      </a:r>
                      <a:r>
                        <a:rPr lang="cs-CZ" sz="9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okruh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45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cs-CZ" sz="900" spc="-1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Požadovaný výkon traktoru</a:t>
                      </a:r>
                      <a:r>
                        <a:rPr sz="900" spc="-3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(kW/hp)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spc="-60" dirty="0">
                          <a:solidFill>
                            <a:srgbClr val="181716"/>
                          </a:solidFill>
                          <a:latin typeface="Arial MT"/>
                          <a:cs typeface="Arial MT"/>
                        </a:rPr>
                        <a:t>135/180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6350">
                      <a:solidFill>
                        <a:srgbClr val="181716"/>
                      </a:solidFill>
                      <a:prstDash val="solid"/>
                    </a:lnL>
                    <a:lnR w="6350">
                      <a:solidFill>
                        <a:srgbClr val="181716"/>
                      </a:solidFill>
                      <a:prstDash val="solid"/>
                    </a:lnR>
                    <a:lnT w="6350">
                      <a:solidFill>
                        <a:srgbClr val="181716"/>
                      </a:solidFill>
                      <a:prstDash val="solid"/>
                    </a:lnT>
                    <a:lnB w="6350">
                      <a:solidFill>
                        <a:srgbClr val="181716"/>
                      </a:solidFill>
                      <a:prstDash val="solid"/>
                    </a:lnB>
                    <a:solidFill>
                      <a:srgbClr val="E0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361904" y="716751"/>
            <a:ext cx="6660515" cy="3810"/>
            <a:chOff x="361904" y="716751"/>
            <a:chExt cx="6660515" cy="3810"/>
          </a:xfrm>
        </p:grpSpPr>
        <p:sp>
          <p:nvSpPr>
            <p:cNvPr id="10" name="object 10"/>
            <p:cNvSpPr/>
            <p:nvPr/>
          </p:nvSpPr>
          <p:spPr>
            <a:xfrm>
              <a:off x="2773904" y="718656"/>
              <a:ext cx="4248150" cy="0"/>
            </a:xfrm>
            <a:custGeom>
              <a:avLst/>
              <a:gdLst/>
              <a:ahLst/>
              <a:cxnLst/>
              <a:rect l="l" t="t" r="r" b="b"/>
              <a:pathLst>
                <a:path w="4248150">
                  <a:moveTo>
                    <a:pt x="0" y="0"/>
                  </a:moveTo>
                  <a:lnTo>
                    <a:pt x="4247997" y="0"/>
                  </a:lnTo>
                </a:path>
              </a:pathLst>
            </a:custGeom>
            <a:ln w="3810">
              <a:solidFill>
                <a:srgbClr val="1817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904" y="718656"/>
              <a:ext cx="2412365" cy="0"/>
            </a:xfrm>
            <a:custGeom>
              <a:avLst/>
              <a:gdLst/>
              <a:ahLst/>
              <a:cxnLst/>
              <a:rect l="l" t="t" r="r" b="b"/>
              <a:pathLst>
                <a:path w="2412365">
                  <a:moveTo>
                    <a:pt x="0" y="0"/>
                  </a:moveTo>
                  <a:lnTo>
                    <a:pt x="2411996" y="0"/>
                  </a:lnTo>
                </a:path>
              </a:pathLst>
            </a:custGeom>
            <a:ln w="3810">
              <a:solidFill>
                <a:srgbClr val="1817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1899" y="502653"/>
            <a:ext cx="2412365" cy="194284"/>
          </a:xfrm>
          <a:prstGeom prst="rect">
            <a:avLst/>
          </a:prstGeom>
          <a:solidFill>
            <a:srgbClr val="767272"/>
          </a:solidFill>
        </p:spPr>
        <p:txBody>
          <a:bodyPr vert="horz" wrap="square" lIns="0" tIns="9525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75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Technic</a:t>
            </a:r>
            <a:r>
              <a:rPr lang="cs-CZ" sz="1200" b="1" spc="-5" dirty="0" err="1">
                <a:solidFill>
                  <a:srgbClr val="FFFFFF"/>
                </a:solidFill>
                <a:latin typeface="Trebuchet MS"/>
                <a:cs typeface="Trebuchet MS"/>
              </a:rPr>
              <a:t>ká</a:t>
            </a:r>
            <a:r>
              <a:rPr lang="cs-CZ"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 specifikace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298" y="7465410"/>
            <a:ext cx="88900" cy="2519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55"/>
              </a:lnSpc>
            </a:pPr>
            <a:r>
              <a:rPr sz="5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*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181716"/>
                </a:solidFill>
                <a:latin typeface="Microsoft Sans Serif"/>
                <a:cs typeface="Microsoft Sans Serif"/>
              </a:rPr>
              <a:t>Not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all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services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are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available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in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all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countries.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**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except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January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181716"/>
                </a:solidFill>
                <a:latin typeface="Microsoft Sans Serif"/>
                <a:cs typeface="Microsoft Sans Serif"/>
              </a:rPr>
              <a:t>1,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May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1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and</a:t>
            </a:r>
            <a:r>
              <a:rPr sz="5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December</a:t>
            </a:r>
            <a:r>
              <a:rPr sz="5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5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25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300" y="9311944"/>
            <a:ext cx="2411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8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sos</a:t>
            </a:r>
            <a:r>
              <a:rPr sz="8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order</a:t>
            </a:r>
            <a:r>
              <a:rPr sz="800" b="1" spc="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-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Express</a:t>
            </a:r>
            <a:r>
              <a:rPr sz="8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spare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parts</a:t>
            </a:r>
            <a:r>
              <a:rPr sz="8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service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24/7**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800" b="1" spc="10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181716"/>
                </a:solidFill>
                <a:latin typeface="Arial"/>
                <a:cs typeface="Arial"/>
              </a:rPr>
              <a:t>protect+</a:t>
            </a: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-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The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choice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of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professionals!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800" b="1" spc="10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181716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181716"/>
                </a:solidFill>
                <a:latin typeface="Arial"/>
                <a:cs typeface="Arial"/>
              </a:rPr>
              <a:t>tech</a:t>
            </a:r>
            <a:r>
              <a:rPr sz="8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-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For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ever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quicker</a:t>
            </a:r>
            <a:r>
              <a:rPr sz="8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repairs!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800" b="1" spc="55" dirty="0">
                <a:solidFill>
                  <a:srgbClr val="181716"/>
                </a:solidFill>
                <a:latin typeface="Trebuchet MS"/>
                <a:cs typeface="Trebuchet MS"/>
              </a:rPr>
              <a:t>KUHN</a:t>
            </a:r>
            <a:r>
              <a:rPr sz="800" b="1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800" b="1" spc="5" dirty="0">
                <a:solidFill>
                  <a:srgbClr val="181716"/>
                </a:solidFill>
                <a:latin typeface="Trebuchet MS"/>
                <a:cs typeface="Trebuchet MS"/>
              </a:rPr>
              <a:t>finance</a:t>
            </a:r>
            <a:r>
              <a:rPr sz="800" b="1" spc="-2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8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-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Invest</a:t>
            </a:r>
            <a:r>
              <a:rPr sz="80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rationally!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05" y="10692003"/>
                </a:lnTo>
                <a:lnTo>
                  <a:pt x="7560005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994" y="8423998"/>
            <a:ext cx="3312160" cy="1548130"/>
          </a:xfrm>
          <a:custGeom>
            <a:avLst/>
            <a:gdLst/>
            <a:ahLst/>
            <a:cxnLst/>
            <a:rect l="l" t="t" r="r" b="b"/>
            <a:pathLst>
              <a:path w="3312160" h="1548129">
                <a:moveTo>
                  <a:pt x="3311994" y="0"/>
                </a:moveTo>
                <a:lnTo>
                  <a:pt x="0" y="0"/>
                </a:lnTo>
                <a:lnTo>
                  <a:pt x="0" y="1548002"/>
                </a:lnTo>
                <a:lnTo>
                  <a:pt x="3311994" y="1548002"/>
                </a:lnTo>
                <a:lnTo>
                  <a:pt x="3311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5525529"/>
            <a:ext cx="6839998" cy="10799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2152" y="4341218"/>
            <a:ext cx="1687846" cy="84584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61721" y="3852001"/>
            <a:ext cx="808990" cy="351790"/>
            <a:chOff x="361721" y="3852001"/>
            <a:chExt cx="808990" cy="351790"/>
          </a:xfrm>
        </p:grpSpPr>
        <p:sp>
          <p:nvSpPr>
            <p:cNvPr id="7" name="object 7"/>
            <p:cNvSpPr/>
            <p:nvPr/>
          </p:nvSpPr>
          <p:spPr>
            <a:xfrm>
              <a:off x="361721" y="3852011"/>
              <a:ext cx="403225" cy="351790"/>
            </a:xfrm>
            <a:custGeom>
              <a:avLst/>
              <a:gdLst/>
              <a:ahLst/>
              <a:cxnLst/>
              <a:rect l="l" t="t" r="r" b="b"/>
              <a:pathLst>
                <a:path w="403225" h="351789">
                  <a:moveTo>
                    <a:pt x="220078" y="0"/>
                  </a:moveTo>
                  <a:lnTo>
                    <a:pt x="192062" y="0"/>
                  </a:lnTo>
                  <a:lnTo>
                    <a:pt x="109855" y="237693"/>
                  </a:lnTo>
                  <a:lnTo>
                    <a:pt x="28016" y="0"/>
                  </a:lnTo>
                  <a:lnTo>
                    <a:pt x="0" y="0"/>
                  </a:lnTo>
                  <a:lnTo>
                    <a:pt x="0" y="270167"/>
                  </a:lnTo>
                  <a:lnTo>
                    <a:pt x="21158" y="270167"/>
                  </a:lnTo>
                  <a:lnTo>
                    <a:pt x="21158" y="152336"/>
                  </a:lnTo>
                  <a:lnTo>
                    <a:pt x="19291" y="36372"/>
                  </a:lnTo>
                  <a:lnTo>
                    <a:pt x="101701" y="270167"/>
                  </a:lnTo>
                  <a:lnTo>
                    <a:pt x="118021" y="270167"/>
                  </a:lnTo>
                  <a:lnTo>
                    <a:pt x="200787" y="35255"/>
                  </a:lnTo>
                  <a:lnTo>
                    <a:pt x="198932" y="153085"/>
                  </a:lnTo>
                  <a:lnTo>
                    <a:pt x="198932" y="270167"/>
                  </a:lnTo>
                  <a:lnTo>
                    <a:pt x="220078" y="270167"/>
                  </a:lnTo>
                  <a:lnTo>
                    <a:pt x="220078" y="0"/>
                  </a:lnTo>
                  <a:close/>
                </a:path>
                <a:path w="403225" h="351789">
                  <a:moveTo>
                    <a:pt x="403034" y="69405"/>
                  </a:moveTo>
                  <a:lnTo>
                    <a:pt x="380961" y="69405"/>
                  </a:lnTo>
                  <a:lnTo>
                    <a:pt x="333082" y="236220"/>
                  </a:lnTo>
                  <a:lnTo>
                    <a:pt x="283171" y="69405"/>
                  </a:lnTo>
                  <a:lnTo>
                    <a:pt x="260527" y="69405"/>
                  </a:lnTo>
                  <a:lnTo>
                    <a:pt x="323621" y="268884"/>
                  </a:lnTo>
                  <a:lnTo>
                    <a:pt x="315087" y="297268"/>
                  </a:lnTo>
                  <a:lnTo>
                    <a:pt x="287985" y="331038"/>
                  </a:lnTo>
                  <a:lnTo>
                    <a:pt x="275615" y="331038"/>
                  </a:lnTo>
                  <a:lnTo>
                    <a:pt x="272465" y="330606"/>
                  </a:lnTo>
                  <a:lnTo>
                    <a:pt x="269621" y="329742"/>
                  </a:lnTo>
                  <a:lnTo>
                    <a:pt x="269811" y="348665"/>
                  </a:lnTo>
                  <a:lnTo>
                    <a:pt x="275005" y="350405"/>
                  </a:lnTo>
                  <a:lnTo>
                    <a:pt x="279946" y="351269"/>
                  </a:lnTo>
                  <a:lnTo>
                    <a:pt x="284657" y="351269"/>
                  </a:lnTo>
                  <a:lnTo>
                    <a:pt x="320344" y="329971"/>
                  </a:lnTo>
                  <a:lnTo>
                    <a:pt x="332346" y="302285"/>
                  </a:lnTo>
                  <a:lnTo>
                    <a:pt x="403034" y="69405"/>
                  </a:lnTo>
                  <a:close/>
                </a:path>
              </a:pathLst>
            </a:custGeom>
            <a:solidFill>
              <a:srgbClr val="E5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837" y="3852011"/>
              <a:ext cx="365760" cy="274320"/>
            </a:xfrm>
            <a:custGeom>
              <a:avLst/>
              <a:gdLst/>
              <a:ahLst/>
              <a:cxnLst/>
              <a:rect l="l" t="t" r="r" b="b"/>
              <a:pathLst>
                <a:path w="365759" h="274320">
                  <a:moveTo>
                    <a:pt x="168300" y="270179"/>
                  </a:moveTo>
                  <a:lnTo>
                    <a:pt x="66802" y="120243"/>
                  </a:lnTo>
                  <a:lnTo>
                    <a:pt x="161061" y="0"/>
                  </a:lnTo>
                  <a:lnTo>
                    <a:pt x="134531" y="0"/>
                  </a:lnTo>
                  <a:lnTo>
                    <a:pt x="50850" y="106883"/>
                  </a:lnTo>
                  <a:lnTo>
                    <a:pt x="21158" y="143992"/>
                  </a:lnTo>
                  <a:lnTo>
                    <a:pt x="21158" y="0"/>
                  </a:lnTo>
                  <a:lnTo>
                    <a:pt x="0" y="0"/>
                  </a:lnTo>
                  <a:lnTo>
                    <a:pt x="0" y="270179"/>
                  </a:lnTo>
                  <a:lnTo>
                    <a:pt x="21158" y="270179"/>
                  </a:lnTo>
                  <a:lnTo>
                    <a:pt x="21158" y="173316"/>
                  </a:lnTo>
                  <a:lnTo>
                    <a:pt x="52514" y="136944"/>
                  </a:lnTo>
                  <a:lnTo>
                    <a:pt x="142506" y="270179"/>
                  </a:lnTo>
                  <a:lnTo>
                    <a:pt x="168300" y="270179"/>
                  </a:lnTo>
                  <a:close/>
                </a:path>
                <a:path w="365759" h="274320">
                  <a:moveTo>
                    <a:pt x="365556" y="0"/>
                  </a:moveTo>
                  <a:lnTo>
                    <a:pt x="344220" y="0"/>
                  </a:lnTo>
                  <a:lnTo>
                    <a:pt x="344220" y="192049"/>
                  </a:lnTo>
                  <a:lnTo>
                    <a:pt x="340258" y="219252"/>
                  </a:lnTo>
                  <a:lnTo>
                    <a:pt x="329095" y="238671"/>
                  </a:lnTo>
                  <a:lnTo>
                    <a:pt x="310743" y="250329"/>
                  </a:lnTo>
                  <a:lnTo>
                    <a:pt x="285203" y="254215"/>
                  </a:lnTo>
                  <a:lnTo>
                    <a:pt x="259308" y="250215"/>
                  </a:lnTo>
                  <a:lnTo>
                    <a:pt x="240817" y="238213"/>
                  </a:lnTo>
                  <a:lnTo>
                    <a:pt x="229717" y="218198"/>
                  </a:lnTo>
                  <a:lnTo>
                    <a:pt x="226009" y="190195"/>
                  </a:lnTo>
                  <a:lnTo>
                    <a:pt x="226009" y="0"/>
                  </a:lnTo>
                  <a:lnTo>
                    <a:pt x="204863" y="0"/>
                  </a:lnTo>
                  <a:lnTo>
                    <a:pt x="204863" y="190944"/>
                  </a:lnTo>
                  <a:lnTo>
                    <a:pt x="206159" y="209969"/>
                  </a:lnTo>
                  <a:lnTo>
                    <a:pt x="225552" y="252641"/>
                  </a:lnTo>
                  <a:lnTo>
                    <a:pt x="266865" y="272554"/>
                  </a:lnTo>
                  <a:lnTo>
                    <a:pt x="285203" y="273888"/>
                  </a:lnTo>
                  <a:lnTo>
                    <a:pt x="303326" y="272542"/>
                  </a:lnTo>
                  <a:lnTo>
                    <a:pt x="344487" y="252361"/>
                  </a:lnTo>
                  <a:lnTo>
                    <a:pt x="364172" y="210159"/>
                  </a:lnTo>
                  <a:lnTo>
                    <a:pt x="365556" y="191681"/>
                  </a:lnTo>
                  <a:lnTo>
                    <a:pt x="365556" y="0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30147" y="3851668"/>
            <a:ext cx="169545" cy="271145"/>
          </a:xfrm>
          <a:custGeom>
            <a:avLst/>
            <a:gdLst/>
            <a:ahLst/>
            <a:cxnLst/>
            <a:rect l="l" t="t" r="r" b="b"/>
            <a:pathLst>
              <a:path w="169544" h="271145">
                <a:moveTo>
                  <a:pt x="169418" y="0"/>
                </a:moveTo>
                <a:lnTo>
                  <a:pt x="148082" y="0"/>
                </a:lnTo>
                <a:lnTo>
                  <a:pt x="148082" y="121920"/>
                </a:lnTo>
                <a:lnTo>
                  <a:pt x="21158" y="121920"/>
                </a:lnTo>
                <a:lnTo>
                  <a:pt x="21158" y="0"/>
                </a:lnTo>
                <a:lnTo>
                  <a:pt x="0" y="0"/>
                </a:lnTo>
                <a:lnTo>
                  <a:pt x="0" y="121920"/>
                </a:lnTo>
                <a:lnTo>
                  <a:pt x="0" y="140970"/>
                </a:lnTo>
                <a:lnTo>
                  <a:pt x="0" y="270522"/>
                </a:lnTo>
                <a:lnTo>
                  <a:pt x="21158" y="270522"/>
                </a:lnTo>
                <a:lnTo>
                  <a:pt x="21158" y="140970"/>
                </a:lnTo>
                <a:lnTo>
                  <a:pt x="148082" y="140970"/>
                </a:lnTo>
                <a:lnTo>
                  <a:pt x="148082" y="270522"/>
                </a:lnTo>
                <a:lnTo>
                  <a:pt x="169418" y="270522"/>
                </a:lnTo>
                <a:lnTo>
                  <a:pt x="169418" y="140970"/>
                </a:lnTo>
                <a:lnTo>
                  <a:pt x="169418" y="121920"/>
                </a:lnTo>
                <a:lnTo>
                  <a:pt x="169418" y="0"/>
                </a:lnTo>
                <a:close/>
              </a:path>
            </a:pathLst>
          </a:custGeom>
          <a:solidFill>
            <a:srgbClr val="020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3774" y="3851998"/>
            <a:ext cx="170180" cy="270510"/>
          </a:xfrm>
          <a:custGeom>
            <a:avLst/>
            <a:gdLst/>
            <a:ahLst/>
            <a:cxnLst/>
            <a:rect l="l" t="t" r="r" b="b"/>
            <a:pathLst>
              <a:path w="170180" h="270510">
                <a:moveTo>
                  <a:pt x="169976" y="0"/>
                </a:moveTo>
                <a:lnTo>
                  <a:pt x="149009" y="0"/>
                </a:lnTo>
                <a:lnTo>
                  <a:pt x="149009" y="230466"/>
                </a:lnTo>
                <a:lnTo>
                  <a:pt x="21348" y="0"/>
                </a:lnTo>
                <a:lnTo>
                  <a:pt x="0" y="0"/>
                </a:lnTo>
                <a:lnTo>
                  <a:pt x="0" y="270179"/>
                </a:lnTo>
                <a:lnTo>
                  <a:pt x="21348" y="270179"/>
                </a:lnTo>
                <a:lnTo>
                  <a:pt x="21348" y="40081"/>
                </a:lnTo>
                <a:lnTo>
                  <a:pt x="148818" y="270179"/>
                </a:lnTo>
                <a:lnTo>
                  <a:pt x="169976" y="270179"/>
                </a:lnTo>
                <a:lnTo>
                  <a:pt x="169976" y="0"/>
                </a:lnTo>
                <a:close/>
              </a:path>
            </a:pathLst>
          </a:custGeom>
          <a:solidFill>
            <a:srgbClr val="020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299" y="6447330"/>
            <a:ext cx="55010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  <a:tabLst>
                <a:tab pos="1762760" algn="l"/>
                <a:tab pos="3472815" algn="l"/>
                <a:tab pos="5182870" algn="l"/>
              </a:tabLst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1	2	3	4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1.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Arial MT"/>
                <a:cs typeface="Arial MT"/>
              </a:rPr>
              <a:t>MDS: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spc="-10" dirty="0">
                <a:solidFill>
                  <a:srgbClr val="181716"/>
                </a:solidFill>
                <a:latin typeface="Arial MT"/>
                <a:cs typeface="Arial MT"/>
              </a:rPr>
              <a:t>nesené rozmetadlo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2.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Arial MT"/>
                <a:cs typeface="Arial MT"/>
              </a:rPr>
              <a:t>AXIS: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spc="-10" dirty="0">
                <a:solidFill>
                  <a:srgbClr val="181716"/>
                </a:solidFill>
                <a:latin typeface="Arial MT"/>
                <a:cs typeface="Arial MT"/>
              </a:rPr>
              <a:t>nesené rozmetadlo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3.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60" dirty="0">
                <a:solidFill>
                  <a:srgbClr val="181716"/>
                </a:solidFill>
                <a:latin typeface="Arial MT"/>
                <a:cs typeface="Arial MT"/>
              </a:rPr>
              <a:t>AXENT: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40" dirty="0">
                <a:solidFill>
                  <a:srgbClr val="181716"/>
                </a:solidFill>
                <a:latin typeface="Arial MT"/>
                <a:cs typeface="Arial MT"/>
              </a:rPr>
              <a:t>T</a:t>
            </a:r>
            <a:r>
              <a:rPr lang="cs-CZ" sz="900" spc="-40" dirty="0" err="1">
                <a:solidFill>
                  <a:srgbClr val="181716"/>
                </a:solidFill>
                <a:latin typeface="Arial MT"/>
                <a:cs typeface="Arial MT"/>
              </a:rPr>
              <a:t>ažené</a:t>
            </a:r>
            <a:r>
              <a:rPr lang="cs-CZ" sz="900" spc="-40" dirty="0">
                <a:solidFill>
                  <a:srgbClr val="181716"/>
                </a:solidFill>
                <a:latin typeface="Arial MT"/>
                <a:cs typeface="Arial MT"/>
              </a:rPr>
              <a:t> rozmetadlo</a:t>
            </a:r>
            <a:r>
              <a:rPr sz="9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4. 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AERO G</a:t>
            </a:r>
            <a:r>
              <a:rPr sz="900" spc="-140" dirty="0">
                <a:solidFill>
                  <a:srgbClr val="181716"/>
                </a:solidFill>
                <a:latin typeface="Arial MT"/>
                <a:cs typeface="Arial MT"/>
              </a:rPr>
              <a:t>T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: </a:t>
            </a:r>
            <a:r>
              <a:rPr lang="cs-CZ" sz="900" spc="-25" dirty="0">
                <a:solidFill>
                  <a:srgbClr val="181716"/>
                </a:solidFill>
                <a:latin typeface="Arial MT"/>
                <a:cs typeface="Arial MT"/>
              </a:rPr>
              <a:t>Tažené pneumatické rozmetadlo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9" y="4125701"/>
            <a:ext cx="5001260" cy="13125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1594" algn="just">
              <a:lnSpc>
                <a:spcPct val="100000"/>
              </a:lnSpc>
              <a:spcBef>
                <a:spcPts val="695"/>
              </a:spcBef>
            </a:pPr>
            <a:r>
              <a:rPr sz="850" b="1" spc="-120" dirty="0">
                <a:solidFill>
                  <a:srgbClr val="4C4948"/>
                </a:solidFill>
                <a:latin typeface="Arial"/>
                <a:cs typeface="Arial"/>
              </a:rPr>
              <a:t>THE</a:t>
            </a:r>
            <a:r>
              <a:rPr sz="850" b="1" spc="-25" dirty="0">
                <a:solidFill>
                  <a:srgbClr val="4C4948"/>
                </a:solidFill>
                <a:latin typeface="Arial"/>
                <a:cs typeface="Arial"/>
              </a:rPr>
              <a:t> </a:t>
            </a:r>
            <a:r>
              <a:rPr sz="850" b="1" spc="-90" dirty="0">
                <a:solidFill>
                  <a:srgbClr val="4C4948"/>
                </a:solidFill>
                <a:latin typeface="Arial"/>
                <a:cs typeface="Arial"/>
              </a:rPr>
              <a:t>LINK</a:t>
            </a:r>
            <a:r>
              <a:rPr sz="850" b="1" spc="-25" dirty="0">
                <a:solidFill>
                  <a:srgbClr val="4C4948"/>
                </a:solidFill>
                <a:latin typeface="Arial"/>
                <a:cs typeface="Arial"/>
              </a:rPr>
              <a:t> </a:t>
            </a:r>
            <a:r>
              <a:rPr sz="850" b="1" spc="-130" dirty="0">
                <a:solidFill>
                  <a:srgbClr val="4C4948"/>
                </a:solidFill>
                <a:latin typeface="Arial"/>
                <a:cs typeface="Arial"/>
              </a:rPr>
              <a:t>TO</a:t>
            </a:r>
            <a:r>
              <a:rPr sz="850" b="1" spc="-25" dirty="0">
                <a:solidFill>
                  <a:srgbClr val="4C4948"/>
                </a:solidFill>
                <a:latin typeface="Arial"/>
                <a:cs typeface="Arial"/>
              </a:rPr>
              <a:t> </a:t>
            </a:r>
            <a:r>
              <a:rPr sz="850" b="1" spc="-80" dirty="0">
                <a:solidFill>
                  <a:srgbClr val="4C4948"/>
                </a:solidFill>
                <a:latin typeface="Arial"/>
                <a:cs typeface="Arial"/>
              </a:rPr>
              <a:t>MY</a:t>
            </a:r>
            <a:r>
              <a:rPr sz="850" b="1" spc="-25" dirty="0">
                <a:solidFill>
                  <a:srgbClr val="4C4948"/>
                </a:solidFill>
                <a:latin typeface="Arial"/>
                <a:cs typeface="Arial"/>
              </a:rPr>
              <a:t> </a:t>
            </a:r>
            <a:r>
              <a:rPr sz="850" b="1" spc="-114" dirty="0">
                <a:solidFill>
                  <a:srgbClr val="4C4948"/>
                </a:solidFill>
                <a:latin typeface="Arial"/>
                <a:cs typeface="Arial"/>
              </a:rPr>
              <a:t>SUCCESS!</a:t>
            </a:r>
            <a:endParaRPr sz="8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MyKUHN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is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your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online</a:t>
            </a:r>
            <a:r>
              <a:rPr sz="900" spc="18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space.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Sign</a:t>
            </a:r>
            <a:r>
              <a:rPr sz="900" spc="19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up 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today 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and find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out how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MyKUHN’s</a:t>
            </a:r>
            <a:r>
              <a:rPr sz="900" spc="19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exclusive</a:t>
            </a:r>
            <a:r>
              <a:rPr sz="900" spc="19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services</a:t>
            </a:r>
            <a:r>
              <a:rPr sz="900" spc="19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will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 help you manage your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KUHN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machinery 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and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terminals more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effectively.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Log on with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your 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computer, 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mobile phone 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or tablet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computer 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to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access </a:t>
            </a:r>
            <a:r>
              <a:rPr sz="900" spc="-25" dirty="0">
                <a:solidFill>
                  <a:srgbClr val="181716"/>
                </a:solidFill>
                <a:latin typeface="Arial MT"/>
                <a:cs typeface="Arial MT"/>
              </a:rPr>
              <a:t>spare 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parts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catalogues, technical 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documentation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and 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181716"/>
                </a:solidFill>
                <a:latin typeface="Microsoft Sans Serif"/>
                <a:cs typeface="Microsoft Sans Serif"/>
              </a:rPr>
              <a:t>many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connected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services.</a:t>
            </a:r>
            <a:endParaRPr sz="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lang="cs-CZ" sz="1200" b="1" spc="10" dirty="0">
                <a:solidFill>
                  <a:srgbClr val="181716"/>
                </a:solidFill>
                <a:latin typeface="Arial"/>
                <a:cs typeface="Arial"/>
              </a:rPr>
              <a:t>Zkuste veškeré produkty rozmetadel řady </a:t>
            </a:r>
            <a:r>
              <a:rPr sz="1200" b="1" spc="-10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lang="cs-CZ" sz="1200" b="1" spc="-10" dirty="0">
                <a:solidFill>
                  <a:srgbClr val="181716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5299" y="8377692"/>
            <a:ext cx="3336290" cy="11982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811020">
              <a:lnSpc>
                <a:spcPts val="1100"/>
              </a:lnSpc>
              <a:spcBef>
                <a:spcPts val="219"/>
              </a:spcBef>
            </a:pPr>
            <a:r>
              <a:rPr sz="1000" spc="-215" dirty="0">
                <a:solidFill>
                  <a:srgbClr val="181716"/>
                </a:solidFill>
                <a:latin typeface="Trebuchet MS"/>
                <a:cs typeface="Trebuchet MS"/>
              </a:rPr>
              <a:t>T</a:t>
            </a:r>
            <a:r>
              <a:rPr sz="1000" spc="-114" dirty="0">
                <a:solidFill>
                  <a:srgbClr val="181716"/>
                </a:solidFill>
                <a:latin typeface="Trebuchet MS"/>
                <a:cs typeface="Trebuchet MS"/>
              </a:rPr>
              <a:t>o</a:t>
            </a:r>
            <a:r>
              <a:rPr sz="1000" spc="-6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181716"/>
                </a:solidFill>
                <a:latin typeface="Trebuchet MS"/>
                <a:cs typeface="Trebuchet MS"/>
              </a:rPr>
              <a:t>find</a:t>
            </a:r>
            <a:r>
              <a:rPr sz="1000" spc="-6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181716"/>
                </a:solidFill>
                <a:latin typeface="Trebuchet MS"/>
                <a:cs typeface="Trebuchet MS"/>
              </a:rPr>
              <a:t>your</a:t>
            </a:r>
            <a:r>
              <a:rPr sz="1000" spc="-6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181716"/>
                </a:solidFill>
                <a:latin typeface="Trebuchet MS"/>
                <a:cs typeface="Trebuchet MS"/>
              </a:rPr>
              <a:t>nearest</a:t>
            </a:r>
            <a:r>
              <a:rPr sz="1000" spc="-6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181716"/>
                </a:solidFill>
                <a:latin typeface="Trebuchet MS"/>
                <a:cs typeface="Trebuchet MS"/>
              </a:rPr>
              <a:t>KUHN</a:t>
            </a:r>
            <a:r>
              <a:rPr sz="1000" spc="-6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1000" spc="-120" dirty="0">
                <a:solidFill>
                  <a:srgbClr val="181716"/>
                </a:solidFill>
                <a:latin typeface="Trebuchet MS"/>
                <a:cs typeface="Trebuchet MS"/>
              </a:rPr>
              <a:t>deale</a:t>
            </a:r>
            <a:r>
              <a:rPr sz="1000" spc="-170" dirty="0">
                <a:solidFill>
                  <a:srgbClr val="181716"/>
                </a:solidFill>
                <a:latin typeface="Trebuchet MS"/>
                <a:cs typeface="Trebuchet MS"/>
              </a:rPr>
              <a:t>r</a:t>
            </a:r>
            <a:r>
              <a:rPr sz="1000" spc="-114" dirty="0">
                <a:solidFill>
                  <a:srgbClr val="181716"/>
                </a:solidFill>
                <a:latin typeface="Trebuchet MS"/>
                <a:cs typeface="Trebuchet MS"/>
              </a:rPr>
              <a:t>,  </a:t>
            </a:r>
            <a:r>
              <a:rPr sz="1000" spc="-75" dirty="0">
                <a:solidFill>
                  <a:srgbClr val="181716"/>
                </a:solidFill>
                <a:latin typeface="Arial MT"/>
                <a:cs typeface="Arial MT"/>
              </a:rPr>
              <a:t>visit</a:t>
            </a:r>
            <a:r>
              <a:rPr sz="1000" spc="-4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181716"/>
                </a:solidFill>
                <a:latin typeface="Arial MT"/>
                <a:cs typeface="Arial MT"/>
              </a:rPr>
              <a:t>our</a:t>
            </a:r>
            <a:r>
              <a:rPr sz="1000" spc="-4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181716"/>
                </a:solidFill>
                <a:latin typeface="Arial MT"/>
                <a:cs typeface="Arial MT"/>
              </a:rPr>
              <a:t>website</a:t>
            </a:r>
            <a:r>
              <a:rPr sz="1000" spc="-4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135" dirty="0">
                <a:solidFill>
                  <a:srgbClr val="181716"/>
                </a:solidFill>
                <a:latin typeface="Arial MT"/>
                <a:cs typeface="Arial MT"/>
                <a:hlinkClick r:id="rId4"/>
              </a:rPr>
              <a:t>ww</a:t>
            </a:r>
            <a:r>
              <a:rPr sz="1000" spc="-175" dirty="0">
                <a:solidFill>
                  <a:srgbClr val="181716"/>
                </a:solidFill>
                <a:latin typeface="Arial MT"/>
                <a:cs typeface="Arial MT"/>
                <a:hlinkClick r:id="rId4"/>
              </a:rPr>
              <a:t>w</a:t>
            </a:r>
            <a:r>
              <a:rPr sz="1000" spc="-100" dirty="0">
                <a:solidFill>
                  <a:srgbClr val="181716"/>
                </a:solidFill>
                <a:latin typeface="Arial MT"/>
                <a:cs typeface="Arial MT"/>
                <a:hlinkClick r:id="rId4"/>
              </a:rPr>
              <a:t>.kuhn.com</a:t>
            </a: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ts val="600"/>
              </a:lnSpc>
              <a:spcBef>
                <a:spcPts val="400"/>
              </a:spcBef>
            </a:pP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Information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given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this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document</a:t>
            </a:r>
            <a:r>
              <a:rPr sz="550" spc="-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is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only</a:t>
            </a:r>
            <a:r>
              <a:rPr sz="55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for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information</a:t>
            </a:r>
            <a:r>
              <a:rPr sz="55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purposes</a:t>
            </a:r>
            <a:r>
              <a:rPr sz="55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and</a:t>
            </a:r>
            <a:r>
              <a:rPr sz="550" spc="-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is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non-contractual.</a:t>
            </a:r>
            <a:r>
              <a:rPr sz="550" spc="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Our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machines</a:t>
            </a:r>
            <a:r>
              <a:rPr sz="55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are</a:t>
            </a:r>
            <a:r>
              <a:rPr sz="55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compliance</a:t>
            </a:r>
            <a:r>
              <a:rPr sz="55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with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regulations</a:t>
            </a:r>
            <a:r>
              <a:rPr sz="550" spc="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force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the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country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of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delivery. In our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literature,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and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for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improved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illustration of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certain details, </a:t>
            </a:r>
            <a:r>
              <a:rPr sz="550" spc="-90" dirty="0">
                <a:solidFill>
                  <a:srgbClr val="181716"/>
                </a:solidFill>
                <a:latin typeface="Arial MT"/>
                <a:cs typeface="Arial MT"/>
              </a:rPr>
              <a:t>some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safety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devices </a:t>
            </a:r>
            <a:r>
              <a:rPr sz="550" spc="-90" dirty="0">
                <a:solidFill>
                  <a:srgbClr val="181716"/>
                </a:solidFill>
                <a:latin typeface="Arial MT"/>
                <a:cs typeface="Arial MT"/>
              </a:rPr>
              <a:t>may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not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be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operating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position.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95" dirty="0">
                <a:solidFill>
                  <a:srgbClr val="181716"/>
                </a:solidFill>
                <a:latin typeface="Arial MT"/>
                <a:cs typeface="Arial MT"/>
              </a:rPr>
              <a:t>When</a:t>
            </a:r>
            <a:r>
              <a:rPr sz="550" spc="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operating</a:t>
            </a:r>
            <a:r>
              <a:rPr sz="55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these</a:t>
            </a:r>
            <a:r>
              <a:rPr sz="55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machines,</a:t>
            </a:r>
            <a:r>
              <a:rPr sz="55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these</a:t>
            </a:r>
            <a:r>
              <a:rPr sz="55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devices</a:t>
            </a:r>
            <a:r>
              <a:rPr sz="550" spc="-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b="1" spc="-70" dirty="0">
                <a:solidFill>
                  <a:srgbClr val="181716"/>
                </a:solidFill>
                <a:latin typeface="Arial"/>
                <a:cs typeface="Arial"/>
              </a:rPr>
              <a:t>must</a:t>
            </a:r>
            <a:r>
              <a:rPr sz="550" b="1" spc="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be</a:t>
            </a:r>
            <a:r>
              <a:rPr sz="55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position</a:t>
            </a:r>
            <a:r>
              <a:rPr sz="55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accordance</a:t>
            </a:r>
            <a:r>
              <a:rPr sz="55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with</a:t>
            </a:r>
            <a:r>
              <a:rPr sz="550" spc="3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the</a:t>
            </a:r>
            <a:r>
              <a:rPr sz="550" spc="2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requirements</a:t>
            </a:r>
            <a:r>
              <a:rPr sz="55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indicated</a:t>
            </a:r>
            <a:r>
              <a:rPr sz="550" spc="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the</a:t>
            </a:r>
            <a:r>
              <a:rPr sz="550" spc="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operator’s</a:t>
            </a:r>
            <a:r>
              <a:rPr sz="550" spc="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manuals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and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pre-delivery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 instructions.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RESPECT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THE</a:t>
            </a:r>
            <a:r>
              <a:rPr sz="550" spc="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ROAD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REGULATIONS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IN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FORCE 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AS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WELL 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AS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the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tractor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Trebuchet MS"/>
                <a:cs typeface="Trebuchet MS"/>
              </a:rPr>
              <a:t>gross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vehicle</a:t>
            </a:r>
            <a:r>
              <a:rPr sz="550" spc="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weight</a:t>
            </a:r>
            <a:r>
              <a:rPr sz="550" spc="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rating,</a:t>
            </a:r>
            <a:r>
              <a:rPr sz="550" spc="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its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lift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capacity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and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maximum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load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per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axle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and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tyres.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90" dirty="0">
                <a:solidFill>
                  <a:srgbClr val="181716"/>
                </a:solidFill>
                <a:latin typeface="Arial MT"/>
                <a:cs typeface="Arial MT"/>
              </a:rPr>
              <a:t>The</a:t>
            </a:r>
            <a:r>
              <a:rPr sz="55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tractor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front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114" dirty="0">
                <a:solidFill>
                  <a:srgbClr val="181716"/>
                </a:solidFill>
                <a:latin typeface="Arial MT"/>
                <a:cs typeface="Arial MT"/>
              </a:rPr>
              <a:t>AXLE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load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must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always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comply</a:t>
            </a:r>
            <a:r>
              <a:rPr sz="55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with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the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regulations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of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the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country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of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delivery</a:t>
            </a:r>
            <a:r>
              <a:rPr sz="55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(In</a:t>
            </a:r>
            <a:r>
              <a:rPr sz="55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Europe,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it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must reach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minimum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20 </a:t>
            </a:r>
            <a:r>
              <a:rPr sz="550" spc="65" dirty="0">
                <a:solidFill>
                  <a:srgbClr val="181716"/>
                </a:solidFill>
                <a:latin typeface="Trebuchet MS"/>
                <a:cs typeface="Trebuchet MS"/>
              </a:rPr>
              <a:t>%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of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the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tractor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net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weight).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We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reserve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the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right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to</a:t>
            </a:r>
            <a:r>
              <a:rPr sz="550" spc="-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change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any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designs,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specifications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or </a:t>
            </a:r>
            <a:r>
              <a:rPr sz="550" spc="-80" dirty="0">
                <a:solidFill>
                  <a:srgbClr val="181716"/>
                </a:solidFill>
                <a:latin typeface="Trebuchet MS"/>
                <a:cs typeface="Trebuchet MS"/>
              </a:rPr>
              <a:t>materials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listed </a:t>
            </a:r>
            <a:r>
              <a:rPr sz="550" spc="-90" dirty="0">
                <a:solidFill>
                  <a:srgbClr val="181716"/>
                </a:solidFill>
                <a:latin typeface="Trebuchet MS"/>
                <a:cs typeface="Trebuchet MS"/>
              </a:rPr>
              <a:t>without </a:t>
            </a:r>
            <a:r>
              <a:rPr sz="550" spc="-8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further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notice.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Machines and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equipment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this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document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can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be covered by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at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least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one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patent and/or registered design.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Trademarks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cited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this </a:t>
            </a:r>
            <a:r>
              <a:rPr sz="550" spc="-6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document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90" dirty="0">
                <a:solidFill>
                  <a:srgbClr val="181716"/>
                </a:solidFill>
                <a:latin typeface="Arial MT"/>
                <a:cs typeface="Arial MT"/>
              </a:rPr>
              <a:t>may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0" dirty="0">
                <a:solidFill>
                  <a:srgbClr val="181716"/>
                </a:solidFill>
                <a:latin typeface="Arial MT"/>
                <a:cs typeface="Arial MT"/>
              </a:rPr>
              <a:t>be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registered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55" dirty="0">
                <a:solidFill>
                  <a:srgbClr val="181716"/>
                </a:solidFill>
                <a:latin typeface="Arial MT"/>
                <a:cs typeface="Arial MT"/>
              </a:rPr>
              <a:t>in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85" dirty="0">
                <a:solidFill>
                  <a:srgbClr val="181716"/>
                </a:solidFill>
                <a:latin typeface="Arial MT"/>
                <a:cs typeface="Arial MT"/>
              </a:rPr>
              <a:t>one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Arial MT"/>
                <a:cs typeface="Arial MT"/>
              </a:rPr>
              <a:t>or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Arial MT"/>
                <a:cs typeface="Arial MT"/>
              </a:rPr>
              <a:t>several</a:t>
            </a:r>
            <a:r>
              <a:rPr sz="550" spc="-4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Arial MT"/>
                <a:cs typeface="Arial MT"/>
              </a:rPr>
              <a:t>countries.</a:t>
            </a:r>
            <a:endParaRPr sz="550">
              <a:latin typeface="Arial MT"/>
              <a:cs typeface="Arial MT"/>
            </a:endParaRPr>
          </a:p>
          <a:p>
            <a:pPr marL="12700" marR="1546860">
              <a:lnSpc>
                <a:spcPct val="100000"/>
              </a:lnSpc>
              <a:spcBef>
                <a:spcPts val="390"/>
              </a:spcBef>
            </a:pPr>
            <a:r>
              <a:rPr sz="550" spc="-95" dirty="0">
                <a:solidFill>
                  <a:srgbClr val="181716"/>
                </a:solidFill>
                <a:latin typeface="Trebuchet MS"/>
                <a:cs typeface="Trebuchet MS"/>
              </a:rPr>
              <a:t>To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protect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the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environment,</a:t>
            </a:r>
            <a:r>
              <a:rPr sz="550" spc="-55" dirty="0">
                <a:solidFill>
                  <a:srgbClr val="181716"/>
                </a:solidFill>
                <a:latin typeface="Trebuchet MS"/>
                <a:cs typeface="Trebuchet MS"/>
              </a:rPr>
              <a:t> this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leaflet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is</a:t>
            </a:r>
            <a:r>
              <a:rPr sz="550" spc="-2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printed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on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chlorine-free</a:t>
            </a:r>
            <a:r>
              <a:rPr sz="550" spc="-30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5" dirty="0">
                <a:solidFill>
                  <a:srgbClr val="181716"/>
                </a:solidFill>
                <a:latin typeface="Trebuchet MS"/>
                <a:cs typeface="Trebuchet MS"/>
              </a:rPr>
              <a:t>paper. </a:t>
            </a:r>
            <a:r>
              <a:rPr sz="550" spc="-15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5" dirty="0">
                <a:solidFill>
                  <a:srgbClr val="181716"/>
                </a:solidFill>
                <a:latin typeface="Trebuchet MS"/>
                <a:cs typeface="Trebuchet MS"/>
              </a:rPr>
              <a:t>Printed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in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France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20" dirty="0">
                <a:solidFill>
                  <a:srgbClr val="181716"/>
                </a:solidFill>
                <a:latin typeface="Trebuchet MS"/>
                <a:cs typeface="Trebuchet MS"/>
              </a:rPr>
              <a:t>-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25" dirty="0">
                <a:solidFill>
                  <a:srgbClr val="181716"/>
                </a:solidFill>
                <a:latin typeface="Trebuchet MS"/>
                <a:cs typeface="Trebuchet MS"/>
              </a:rPr>
              <a:t>920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25" dirty="0">
                <a:solidFill>
                  <a:srgbClr val="181716"/>
                </a:solidFill>
                <a:latin typeface="Trebuchet MS"/>
                <a:cs typeface="Trebuchet MS"/>
              </a:rPr>
              <a:t>568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GB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20" dirty="0">
                <a:solidFill>
                  <a:srgbClr val="181716"/>
                </a:solidFill>
                <a:latin typeface="Trebuchet MS"/>
                <a:cs typeface="Trebuchet MS"/>
              </a:rPr>
              <a:t>-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11.21 </a:t>
            </a:r>
            <a:r>
              <a:rPr sz="550" spc="-20" dirty="0">
                <a:solidFill>
                  <a:srgbClr val="181716"/>
                </a:solidFill>
                <a:latin typeface="Trebuchet MS"/>
                <a:cs typeface="Trebuchet MS"/>
              </a:rPr>
              <a:t>-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60" dirty="0">
                <a:solidFill>
                  <a:srgbClr val="181716"/>
                </a:solidFill>
                <a:latin typeface="Trebuchet MS"/>
                <a:cs typeface="Trebuchet MS"/>
              </a:rPr>
              <a:t>Copyright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70" dirty="0">
                <a:solidFill>
                  <a:srgbClr val="181716"/>
                </a:solidFill>
                <a:latin typeface="Trebuchet MS"/>
                <a:cs typeface="Trebuchet MS"/>
              </a:rPr>
              <a:t>KUHN</a:t>
            </a:r>
            <a:r>
              <a:rPr sz="550" spc="-35" dirty="0">
                <a:solidFill>
                  <a:srgbClr val="181716"/>
                </a:solidFill>
                <a:latin typeface="Trebuchet MS"/>
                <a:cs typeface="Trebuchet MS"/>
              </a:rPr>
              <a:t> </a:t>
            </a:r>
            <a:r>
              <a:rPr sz="550" spc="-25" dirty="0">
                <a:solidFill>
                  <a:srgbClr val="181716"/>
                </a:solidFill>
                <a:latin typeface="Trebuchet MS"/>
                <a:cs typeface="Trebuchet MS"/>
              </a:rPr>
              <a:t>2021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9" y="7669522"/>
            <a:ext cx="4849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85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716"/>
                </a:solidFill>
                <a:latin typeface="Arial MT"/>
                <a:cs typeface="Arial MT"/>
              </a:rPr>
              <a:t>KUHN </a:t>
            </a:r>
            <a:r>
              <a:rPr sz="900" spc="-35" dirty="0">
                <a:solidFill>
                  <a:srgbClr val="181716"/>
                </a:solidFill>
                <a:latin typeface="Arial MT"/>
                <a:cs typeface="Arial MT"/>
              </a:rPr>
              <a:t>SAS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4 </a:t>
            </a:r>
            <a:r>
              <a:rPr sz="900" spc="-20" dirty="0">
                <a:solidFill>
                  <a:srgbClr val="181716"/>
                </a:solidFill>
                <a:latin typeface="Arial MT"/>
                <a:cs typeface="Arial MT"/>
              </a:rPr>
              <a:t>Impasse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des </a:t>
            </a:r>
            <a:r>
              <a:rPr sz="900" spc="-25" dirty="0">
                <a:solidFill>
                  <a:srgbClr val="181716"/>
                </a:solidFill>
                <a:latin typeface="Arial MT"/>
                <a:cs typeface="Arial MT"/>
              </a:rPr>
              <a:t>Fabriques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 </a:t>
            </a:r>
            <a:r>
              <a:rPr sz="900" spc="-20" dirty="0">
                <a:solidFill>
                  <a:srgbClr val="181716"/>
                </a:solidFill>
                <a:latin typeface="Arial MT"/>
                <a:cs typeface="Arial MT"/>
              </a:rPr>
              <a:t>BP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50060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F-67706 </a:t>
            </a: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Saverne </a:t>
            </a:r>
            <a:r>
              <a:rPr sz="900" spc="-55" dirty="0">
                <a:solidFill>
                  <a:srgbClr val="181716"/>
                </a:solidFill>
                <a:latin typeface="Arial MT"/>
                <a:cs typeface="Arial MT"/>
              </a:rPr>
              <a:t>CEDEX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30" dirty="0">
                <a:solidFill>
                  <a:srgbClr val="181716"/>
                </a:solidFill>
                <a:latin typeface="Arial MT"/>
                <a:cs typeface="Arial MT"/>
              </a:rPr>
              <a:t>- </a:t>
            </a:r>
            <a:r>
              <a:rPr sz="900" spc="-45" dirty="0">
                <a:solidFill>
                  <a:srgbClr val="181716"/>
                </a:solidFill>
                <a:latin typeface="Arial MT"/>
                <a:cs typeface="Arial MT"/>
              </a:rPr>
              <a:t>FRANCE</a:t>
            </a:r>
            <a:endParaRPr sz="900" dirty="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7566" y="9792008"/>
            <a:ext cx="180276" cy="180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1506" y="9792002"/>
            <a:ext cx="178346" cy="1783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87998" y="9791998"/>
            <a:ext cx="178346" cy="17834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4370" y="9792003"/>
            <a:ext cx="179641" cy="1796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39455" y="9792003"/>
            <a:ext cx="181102" cy="181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67458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005" y="0"/>
                </a:lnTo>
              </a:path>
            </a:pathLst>
          </a:custGeom>
          <a:ln w="12700">
            <a:solidFill>
              <a:srgbClr val="E42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9909"/>
            <a:ext cx="7559992" cy="34919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7299" y="8410273"/>
            <a:ext cx="1938477" cy="761747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cs-CZ" sz="1400" b="1" spc="-15" dirty="0">
                <a:solidFill>
                  <a:srgbClr val="181716"/>
                </a:solidFill>
                <a:latin typeface="Arial"/>
                <a:cs typeface="Arial"/>
              </a:rPr>
              <a:t>Obsah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408305" algn="l"/>
              </a:tabLst>
            </a:pPr>
            <a:r>
              <a:rPr sz="800" b="1" spc="10" dirty="0">
                <a:solidFill>
                  <a:srgbClr val="181716"/>
                </a:solidFill>
                <a:latin typeface="Arial"/>
                <a:cs typeface="Arial"/>
              </a:rPr>
              <a:t>04-05	</a:t>
            </a:r>
            <a:r>
              <a:rPr lang="cs-CZ" sz="800" spc="-25" dirty="0">
                <a:solidFill>
                  <a:srgbClr val="181716"/>
                </a:solidFill>
                <a:latin typeface="Arial MT"/>
                <a:cs typeface="Arial"/>
              </a:rPr>
              <a:t>Vše je jen o preciznosti aplikace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08305" algn="l"/>
              </a:tabLst>
            </a:pPr>
            <a:r>
              <a:rPr sz="800" b="1" spc="10" dirty="0">
                <a:solidFill>
                  <a:srgbClr val="181716"/>
                </a:solidFill>
                <a:latin typeface="Arial"/>
                <a:cs typeface="Arial"/>
              </a:rPr>
              <a:t>06-07	</a:t>
            </a:r>
            <a:r>
              <a:rPr lang="cs-CZ" sz="800" spc="-5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Ko</a:t>
            </a:r>
            <a:r>
              <a:rPr sz="800" spc="-5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mfort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8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a</a:t>
            </a:r>
            <a:r>
              <a:rPr lang="cs-CZ" sz="8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účinnost 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9267403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08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36" y="9267403"/>
            <a:ext cx="11664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P</a:t>
            </a:r>
            <a:r>
              <a:rPr lang="cs-CZ" sz="800" spc="-20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řesná</a:t>
            </a:r>
            <a:r>
              <a:rPr lang="cs-CZ"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 aplikace v jakémkoliv počasí 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3384" y="8773525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09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421" y="8773525"/>
            <a:ext cx="11112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181716"/>
                </a:solidFill>
                <a:latin typeface="Arial MT"/>
                <a:cs typeface="Arial MT"/>
              </a:rPr>
              <a:t>KUHN </a:t>
            </a:r>
            <a:r>
              <a:rPr sz="800" spc="-30" dirty="0">
                <a:solidFill>
                  <a:srgbClr val="181716"/>
                </a:solidFill>
                <a:latin typeface="Arial MT"/>
                <a:cs typeface="Arial MT"/>
              </a:rPr>
              <a:t>ISOBUS</a:t>
            </a:r>
            <a:r>
              <a:rPr sz="800" spc="-2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15" dirty="0">
                <a:solidFill>
                  <a:srgbClr val="181716"/>
                </a:solidFill>
                <a:latin typeface="Arial MT"/>
                <a:cs typeface="Arial MT"/>
              </a:rPr>
              <a:t>řešení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3384" y="9017365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9421" y="9017365"/>
            <a:ext cx="1569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800" spc="-10" dirty="0">
                <a:solidFill>
                  <a:srgbClr val="181716"/>
                </a:solidFill>
                <a:latin typeface="Arial MT"/>
                <a:cs typeface="Arial MT"/>
              </a:rPr>
              <a:t>Možnosti, které dělají ten rozdíl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3384" y="9261206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181716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9421" y="9261206"/>
            <a:ext cx="10477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35" dirty="0">
                <a:solidFill>
                  <a:srgbClr val="181716"/>
                </a:solidFill>
                <a:latin typeface="Microsoft Sans Serif"/>
                <a:cs typeface="Microsoft Sans Serif"/>
              </a:rPr>
              <a:t>T</a:t>
            </a:r>
            <a:r>
              <a:rPr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echnic</a:t>
            </a:r>
            <a:r>
              <a:rPr lang="cs-CZ" sz="800" spc="-20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ká</a:t>
            </a:r>
            <a:r>
              <a:rPr lang="cs-CZ" sz="8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 specifikace</a:t>
            </a:r>
            <a:endParaRPr sz="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75384"/>
            <a:ext cx="7560309" cy="592455"/>
          </a:xfrm>
          <a:custGeom>
            <a:avLst/>
            <a:gdLst/>
            <a:ahLst/>
            <a:cxnLst/>
            <a:rect l="l" t="t" r="r" b="b"/>
            <a:pathLst>
              <a:path w="7560309" h="592454">
                <a:moveTo>
                  <a:pt x="0" y="592073"/>
                </a:moveTo>
                <a:lnTo>
                  <a:pt x="4620495" y="592073"/>
                </a:lnTo>
                <a:lnTo>
                  <a:pt x="4620444" y="591870"/>
                </a:lnTo>
                <a:lnTo>
                  <a:pt x="4630194" y="591514"/>
                </a:lnTo>
                <a:lnTo>
                  <a:pt x="4670842" y="583968"/>
                </a:lnTo>
                <a:lnTo>
                  <a:pt x="4697622" y="573277"/>
                </a:lnTo>
                <a:lnTo>
                  <a:pt x="4697673" y="573481"/>
                </a:lnTo>
                <a:lnTo>
                  <a:pt x="5792159" y="19888"/>
                </a:lnTo>
                <a:lnTo>
                  <a:pt x="5792197" y="20053"/>
                </a:lnTo>
                <a:lnTo>
                  <a:pt x="5801215" y="15616"/>
                </a:lnTo>
                <a:lnTo>
                  <a:pt x="5843102" y="2594"/>
                </a:lnTo>
                <a:lnTo>
                  <a:pt x="5875801" y="0"/>
                </a:lnTo>
                <a:lnTo>
                  <a:pt x="7560005" y="0"/>
                </a:lnTo>
              </a:path>
            </a:pathLst>
          </a:custGeom>
          <a:ln w="12700">
            <a:solidFill>
              <a:srgbClr val="E42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0004" y="2268004"/>
            <a:ext cx="1296035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09909"/>
            <a:ext cx="3586492" cy="3491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7592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2474150"/>
            <a:ext cx="6064250" cy="172066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-25" dirty="0">
                <a:solidFill>
                  <a:srgbClr val="181716"/>
                </a:solidFill>
                <a:latin typeface="Arial MT"/>
                <a:cs typeface="Arial MT"/>
              </a:rPr>
              <a:t>Pneumatic</a:t>
            </a:r>
            <a:r>
              <a:rPr lang="cs-CZ" sz="1400" spc="-25" dirty="0" err="1">
                <a:solidFill>
                  <a:srgbClr val="181716"/>
                </a:solidFill>
                <a:latin typeface="Arial MT"/>
                <a:cs typeface="Arial MT"/>
              </a:rPr>
              <a:t>ké</a:t>
            </a:r>
            <a:r>
              <a:rPr lang="cs-CZ" sz="1400" spc="-25" dirty="0">
                <a:solidFill>
                  <a:srgbClr val="181716"/>
                </a:solidFill>
                <a:latin typeface="Arial MT"/>
                <a:cs typeface="Arial MT"/>
              </a:rPr>
              <a:t> tažené rozmetadlo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Arial MT"/>
              <a:cs typeface="Arial MT"/>
            </a:endParaRPr>
          </a:p>
          <a:p>
            <a:pPr marL="12700" marR="1717675">
              <a:lnSpc>
                <a:spcPts val="2000"/>
              </a:lnSpc>
              <a:spcBef>
                <a:spcPts val="5"/>
              </a:spcBef>
            </a:pPr>
            <a:r>
              <a:rPr lang="cs-CZ" sz="2000" b="1" spc="-80" dirty="0">
                <a:solidFill>
                  <a:srgbClr val="181716"/>
                </a:solidFill>
                <a:latin typeface="Arial"/>
                <a:cs typeface="Arial"/>
              </a:rPr>
              <a:t>UŠETŘETE NÁKLADY MAXIMÁLNÍ PŘESNOSTÍ DÁVKOVÁNÍ!!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480"/>
              </a:spcBef>
            </a:pPr>
            <a:r>
              <a:rPr sz="1000" spc="-50" dirty="0">
                <a:solidFill>
                  <a:srgbClr val="181716"/>
                </a:solidFill>
                <a:latin typeface="Arial MT"/>
                <a:cs typeface="Arial MT"/>
              </a:rPr>
              <a:t>T</a:t>
            </a:r>
            <a:r>
              <a:rPr lang="cs-CZ" sz="1000" spc="-50" dirty="0">
                <a:solidFill>
                  <a:srgbClr val="181716"/>
                </a:solidFill>
                <a:latin typeface="Arial MT"/>
                <a:cs typeface="Arial MT"/>
              </a:rPr>
              <a:t>AŽENÉ PNEUMATICKÉ ROZMETADLO GRANULOVANÝCH HNOJIV </a:t>
            </a:r>
            <a:r>
              <a:rPr sz="1000" spc="-55" dirty="0">
                <a:solidFill>
                  <a:srgbClr val="181716"/>
                </a:solidFill>
                <a:latin typeface="Arial MT"/>
                <a:cs typeface="Arial MT"/>
              </a:rPr>
              <a:t>AERO</a:t>
            </a:r>
            <a:r>
              <a:rPr sz="10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sz="10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1000" spc="5" dirty="0">
                <a:solidFill>
                  <a:srgbClr val="181716"/>
                </a:solidFill>
                <a:latin typeface="Arial MT"/>
                <a:cs typeface="Arial MT"/>
              </a:rPr>
              <a:t>S PRACOVNÍM ZÁBĚREM </a:t>
            </a:r>
            <a:r>
              <a:rPr sz="10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181716"/>
                </a:solidFill>
                <a:latin typeface="Arial MT"/>
                <a:cs typeface="Arial MT"/>
              </a:rPr>
              <a:t>36</a:t>
            </a:r>
            <a:r>
              <a:rPr sz="1000" spc="1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81716"/>
                </a:solidFill>
                <a:latin typeface="Arial MT"/>
                <a:cs typeface="Arial MT"/>
              </a:rPr>
              <a:t>M</a:t>
            </a:r>
            <a:r>
              <a:rPr sz="10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1000" spc="5" dirty="0">
                <a:solidFill>
                  <a:srgbClr val="181716"/>
                </a:solidFill>
                <a:latin typeface="Arial MT"/>
                <a:cs typeface="Arial MT"/>
              </a:rPr>
              <a:t>ZCELA PŘEDEFINUJE LIMITY DENNÍHO VÝKONU A POTENCIÁL ÚSPORY PŘI PROFESIONÁLNÍM ROZMETÁNÍ HNOJIVA. 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2050" y="4647499"/>
            <a:ext cx="3515542" cy="290900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cs-CZ" sz="1000" spc="-40" dirty="0">
                <a:solidFill>
                  <a:srgbClr val="181716"/>
                </a:solidFill>
                <a:latin typeface="Arial MT"/>
                <a:cs typeface="Arial MT"/>
              </a:rPr>
              <a:t>UŠETŘETE NÁKLADY LEVNĚJŠÍM POUŽÍVÁNÍM HNOJIVA. </a:t>
            </a:r>
            <a:r>
              <a:rPr sz="10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181716"/>
                </a:solidFill>
                <a:latin typeface="Microsoft Sans Serif"/>
                <a:cs typeface="Microsoft Sans Serif"/>
              </a:rPr>
              <a:t>AERO</a:t>
            </a:r>
            <a:r>
              <a:rPr sz="10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181716"/>
                </a:solidFill>
                <a:latin typeface="Microsoft Sans Serif"/>
                <a:cs typeface="Microsoft Sans Serif"/>
              </a:rPr>
              <a:t>GT</a:t>
            </a:r>
            <a:r>
              <a:rPr sz="10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10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zajišťuje přesnou distribuci jemných a nepravidelně velkých nebo perličkových hnojiv, která běžně nelze v těchto pracovních záběrech rozmetat pomocí odstředivého rozmetadla s disky. 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 MT"/>
              <a:cs typeface="Arial MT"/>
            </a:endParaRPr>
          </a:p>
          <a:p>
            <a:pPr marL="12700" marR="1247775">
              <a:lnSpc>
                <a:spcPct val="116700"/>
              </a:lnSpc>
              <a:spcBef>
                <a:spcPts val="5"/>
              </a:spcBef>
            </a:pPr>
            <a:r>
              <a:rPr lang="cs-CZ" sz="1000" spc="-40" dirty="0">
                <a:solidFill>
                  <a:srgbClr val="181716"/>
                </a:solidFill>
                <a:latin typeface="Arial MT"/>
                <a:cs typeface="Arial MT"/>
              </a:rPr>
              <a:t>UŠETŘETE NÁKLADY DÍKY VĚTŠÍ PRODUKTIVITĚ  </a:t>
            </a:r>
            <a:endParaRPr sz="1000" dirty="0">
              <a:latin typeface="Arial MT"/>
              <a:cs typeface="Arial MT"/>
            </a:endParaRPr>
          </a:p>
          <a:p>
            <a:pPr marL="12700" marR="103505">
              <a:lnSpc>
                <a:spcPct val="116700"/>
              </a:lnSpc>
            </a:pPr>
            <a:r>
              <a:rPr lang="cs-CZ" sz="1000" spc="-15" dirty="0">
                <a:solidFill>
                  <a:srgbClr val="181716"/>
                </a:solidFill>
                <a:latin typeface="Arial MT"/>
                <a:cs typeface="Arial MT"/>
              </a:rPr>
              <a:t>Díky velkému pracovnímu záběru, vysoké pracovní rychlosti a velkému objemu zásobníku může rozmetadlo </a:t>
            </a:r>
            <a:r>
              <a:rPr sz="1000" spc="-55" dirty="0">
                <a:solidFill>
                  <a:srgbClr val="181716"/>
                </a:solidFill>
                <a:latin typeface="Arial MT"/>
                <a:cs typeface="Arial MT"/>
              </a:rPr>
              <a:t>AERO</a:t>
            </a:r>
            <a:r>
              <a:rPr sz="10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sz="10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1000" dirty="0">
                <a:solidFill>
                  <a:srgbClr val="181716"/>
                </a:solidFill>
                <a:latin typeface="Arial MT"/>
                <a:cs typeface="Arial MT"/>
              </a:rPr>
              <a:t>dosahovat působivého denního výkonu. Pracovní doba a spotřeba paliva jsou sníženy, zatímco je výkon zvýšen. 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cs-CZ" sz="1000" spc="-40" dirty="0">
                <a:solidFill>
                  <a:srgbClr val="181716"/>
                </a:solidFill>
                <a:latin typeface="Arial MT"/>
                <a:cs typeface="Arial MT"/>
              </a:rPr>
              <a:t>UŠETŘETE NÁKLADY VŽDY ROZŠÍŘENÍM VE SPRÁVNÝ ČAS</a:t>
            </a:r>
            <a:r>
              <a:rPr sz="1000" spc="-4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r>
              <a:rPr sz="10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1000" dirty="0">
                <a:solidFill>
                  <a:srgbClr val="181716"/>
                </a:solidFill>
                <a:latin typeface="Arial MT"/>
                <a:cs typeface="Arial MT"/>
              </a:rPr>
              <a:t>Rozmetadlo hnojiv s rameny vybavenými sofistikovanými vývody zajišťují přesné rozmetání po celé pracovní šířce bez ohledu na sílu větru, terén a kvalitu hnojiva</a:t>
            </a:r>
            <a:r>
              <a:rPr sz="10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6319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004" y="503999"/>
            <a:ext cx="1350010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996" y="6499860"/>
            <a:ext cx="2094610" cy="161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823" y="6499860"/>
            <a:ext cx="2105176" cy="1619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4002" y="6499860"/>
            <a:ext cx="2255989" cy="34721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2191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7299" y="8286832"/>
            <a:ext cx="2068830" cy="1298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530">
              <a:lnSpc>
                <a:spcPct val="100000"/>
              </a:lnSpc>
              <a:spcBef>
                <a:spcPts val="100"/>
              </a:spcBef>
            </a:pPr>
            <a:r>
              <a:rPr lang="cs-CZ" sz="1000" b="1" spc="-5" dirty="0">
                <a:solidFill>
                  <a:srgbClr val="181716"/>
                </a:solidFill>
                <a:latin typeface="Arial"/>
                <a:cs typeface="Arial"/>
              </a:rPr>
              <a:t>Jednoduchá kalibrace. Vysoký výkon a přesnost</a:t>
            </a:r>
            <a:endParaRPr sz="1000" dirty="0">
              <a:latin typeface="Arial"/>
              <a:cs typeface="Arial"/>
            </a:endParaRPr>
          </a:p>
          <a:p>
            <a:pPr marL="12700" marR="36195">
              <a:lnSpc>
                <a:spcPts val="1080"/>
              </a:lnSpc>
              <a:spcBef>
                <a:spcPts val="15"/>
              </a:spcBef>
            </a:pP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Pouze jeden ze šesti dávkovačů musí být kalibrován – aplikované množství můžete snadno a přesně přizpůsobit pro jakýkoliv druh hnojiva. S maximální aplikační dávkou s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320kg/ha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močoviny na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36m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při rychlosti 1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5k</a:t>
            </a:r>
            <a:r>
              <a:rPr lang="cs-CZ"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m/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h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,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výkon a přesnost systému jsou bezkonkurenční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900" y="8286832"/>
            <a:ext cx="2104390" cy="145725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dirty="0">
                <a:solidFill>
                  <a:srgbClr val="181716"/>
                </a:solidFill>
                <a:latin typeface="Arial"/>
                <a:cs typeface="Arial"/>
              </a:rPr>
              <a:t>Stab</a:t>
            </a:r>
            <a:r>
              <a:rPr lang="cs-CZ" sz="1000" b="1" dirty="0" err="1">
                <a:solidFill>
                  <a:srgbClr val="181716"/>
                </a:solidFill>
                <a:latin typeface="Arial"/>
                <a:cs typeface="Arial"/>
              </a:rPr>
              <a:t>ilní</a:t>
            </a:r>
            <a:r>
              <a:rPr lang="cs-CZ" sz="1000" b="1" dirty="0">
                <a:solidFill>
                  <a:srgbClr val="181716"/>
                </a:solidFill>
                <a:latin typeface="Arial"/>
                <a:cs typeface="Arial"/>
              </a:rPr>
              <a:t> ramena i při vysokých rychlostech</a:t>
            </a:r>
          </a:p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-27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181716"/>
                </a:solidFill>
                <a:latin typeface="Arial MT"/>
                <a:cs typeface="Arial MT"/>
              </a:rPr>
              <a:t>T</a:t>
            </a:r>
            <a:r>
              <a:rPr lang="cs-CZ" sz="900" spc="-35" dirty="0" err="1">
                <a:solidFill>
                  <a:srgbClr val="181716"/>
                </a:solidFill>
                <a:latin typeface="Arial MT"/>
                <a:cs typeface="Arial MT"/>
              </a:rPr>
              <a:t>ři</a:t>
            </a:r>
            <a:r>
              <a:rPr lang="cs-CZ" sz="900" spc="-35" dirty="0">
                <a:solidFill>
                  <a:srgbClr val="181716"/>
                </a:solidFill>
                <a:latin typeface="Arial MT"/>
                <a:cs typeface="Arial MT"/>
              </a:rPr>
              <a:t> vlastnosti přispívají ke stabilizaci ramen 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AERO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a to i při rychlosti 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2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5k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m/h a více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:</a:t>
            </a:r>
            <a:endParaRPr sz="900" dirty="0">
              <a:latin typeface="Arial MT"/>
              <a:cs typeface="Arial MT"/>
            </a:endParaRPr>
          </a:p>
          <a:p>
            <a:pPr marL="12700" marR="28575">
              <a:lnSpc>
                <a:spcPts val="1080"/>
              </a:lnSpc>
            </a:pPr>
            <a:r>
              <a:rPr lang="cs-CZ" sz="900" spc="-15" dirty="0">
                <a:solidFill>
                  <a:srgbClr val="181716"/>
                </a:solidFill>
                <a:latin typeface="Arial MT"/>
                <a:cs typeface="Arial MT"/>
              </a:rPr>
              <a:t>Kyvadlové - rámové odpružení s vyrovnávacím mechanismem, paralelogram výložníku s akumulátory pro tlumení rázů a hydropneumatické  odpružení podvozku.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850656"/>
            <a:ext cx="639191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cs-CZ" sz="2000" b="1" spc="-5" dirty="0">
                <a:solidFill>
                  <a:srgbClr val="181716"/>
                </a:solidFill>
                <a:latin typeface="Arial"/>
                <a:cs typeface="Arial"/>
              </a:rPr>
              <a:t>VŠE JE O PRECIZNOSTI APLIKACE</a:t>
            </a: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370"/>
              </a:spcBef>
            </a:pPr>
            <a:r>
              <a:rPr lang="cs-CZ" sz="10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Pro dosažení maximální ziskovosti při nákladném hnojení je třeba optimalizovat dávkování a distribuci hnojiva tak, aby byla vždy aplikována správná dávka na správné místo. Vzhledem k tomu, že aplikační dávky jsou řízeny pro každou ze šesti sekcí samostatně, vždy s jednou dávkovací jednotkou a jedním podávacím válcem, je dosahováno konstantních aplikačních množství při různých pojezdových rychlostech. </a:t>
            </a:r>
            <a:endParaRPr sz="1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6319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9992" y="6499860"/>
            <a:ext cx="2099995" cy="1619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99860"/>
            <a:ext cx="2460002" cy="34721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7592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023" y="8287532"/>
            <a:ext cx="2121535" cy="1286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181716"/>
                </a:solidFill>
                <a:latin typeface="Arial"/>
                <a:cs typeface="Arial"/>
              </a:rPr>
              <a:t>P</a:t>
            </a:r>
            <a:r>
              <a:rPr lang="cs-CZ" sz="1000" b="1" spc="-10" dirty="0">
                <a:solidFill>
                  <a:srgbClr val="181716"/>
                </a:solidFill>
                <a:latin typeface="Arial"/>
                <a:cs typeface="Arial"/>
              </a:rPr>
              <a:t>ř</a:t>
            </a:r>
            <a:r>
              <a:rPr sz="1000" b="1" spc="-10" dirty="0">
                <a:solidFill>
                  <a:srgbClr val="181716"/>
                </a:solidFill>
                <a:latin typeface="Arial"/>
                <a:cs typeface="Arial"/>
              </a:rPr>
              <a:t>e</a:t>
            </a:r>
            <a:r>
              <a:rPr lang="cs-CZ" sz="1000" b="1" spc="-10" dirty="0" err="1">
                <a:solidFill>
                  <a:srgbClr val="181716"/>
                </a:solidFill>
                <a:latin typeface="Arial"/>
                <a:cs typeface="Arial"/>
              </a:rPr>
              <a:t>sné</a:t>
            </a:r>
            <a:r>
              <a:rPr lang="cs-CZ" sz="1000" b="1" spc="-10" dirty="0">
                <a:solidFill>
                  <a:srgbClr val="181716"/>
                </a:solidFill>
                <a:latin typeface="Arial"/>
                <a:cs typeface="Arial"/>
              </a:rPr>
              <a:t> ramena (ramena) 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35" dirty="0">
                <a:solidFill>
                  <a:srgbClr val="181716"/>
                </a:solidFill>
                <a:latin typeface="Arial MT"/>
                <a:cs typeface="Arial MT"/>
              </a:rPr>
              <a:t>Ramena z nerezové materiálu u pneumatického rozmetadla A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ERO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lang="cs-CZ" sz="900" spc="-45" dirty="0">
                <a:solidFill>
                  <a:srgbClr val="181716"/>
                </a:solidFill>
                <a:latin typeface="Arial MT"/>
                <a:cs typeface="Arial MT"/>
              </a:rPr>
              <a:t> jsou extrémně přesná! </a:t>
            </a:r>
            <a:r>
              <a:rPr sz="900" spc="-22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30 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výpadů (vývodů) rozmístěných po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1.20m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zajišťuje vějířovitý rozvod s dvojitým přesahem.</a:t>
            </a:r>
            <a:endParaRPr sz="900" dirty="0">
              <a:latin typeface="Arial MT"/>
              <a:cs typeface="Arial MT"/>
            </a:endParaRPr>
          </a:p>
          <a:p>
            <a:pPr marL="12700" marR="48895">
              <a:lnSpc>
                <a:spcPts val="1080"/>
              </a:lnSpc>
            </a:pP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T</a:t>
            </a:r>
            <a:r>
              <a:rPr lang="cs-CZ" sz="900" spc="-30" dirty="0">
                <a:solidFill>
                  <a:srgbClr val="181716"/>
                </a:solidFill>
                <a:latin typeface="Arial MT"/>
                <a:cs typeface="Arial MT"/>
              </a:rPr>
              <a:t>o zajišťuje bezkonkurenční přesnost příčného rozmetání bez ohledu na povětrnostní podmínky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298" y="7069773"/>
            <a:ext cx="2827351" cy="565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912494" algn="just">
              <a:lnSpc>
                <a:spcPct val="98600"/>
              </a:lnSpc>
              <a:spcBef>
                <a:spcPts val="130"/>
              </a:spcBef>
            </a:pPr>
            <a:r>
              <a:rPr sz="1800" spc="-70" dirty="0">
                <a:solidFill>
                  <a:srgbClr val="181716"/>
                </a:solidFill>
                <a:latin typeface="Arial MT"/>
                <a:cs typeface="Arial MT"/>
              </a:rPr>
              <a:t>P</a:t>
            </a:r>
            <a:r>
              <a:rPr lang="cs-CZ" sz="1800" spc="-70" dirty="0">
                <a:solidFill>
                  <a:srgbClr val="181716"/>
                </a:solidFill>
                <a:latin typeface="Arial MT"/>
                <a:cs typeface="Arial MT"/>
              </a:rPr>
              <a:t>ŘESNOST </a:t>
            </a:r>
            <a:r>
              <a:rPr lang="cs-CZ" spc="-70" dirty="0">
                <a:solidFill>
                  <a:srgbClr val="181716"/>
                </a:solidFill>
                <a:latin typeface="Arial MT"/>
                <a:cs typeface="Arial MT"/>
              </a:rPr>
              <a:t>AŽ NA HRANICE POLE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14958BE-CFD4-B8D9-E25B-658CC5D52C5D}"/>
              </a:ext>
            </a:extLst>
          </p:cNvPr>
          <p:cNvSpPr txBox="1"/>
          <p:nvPr/>
        </p:nvSpPr>
        <p:spPr>
          <a:xfrm>
            <a:off x="2636509" y="7670488"/>
            <a:ext cx="2121535" cy="12631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900" spc="-50" dirty="0">
                <a:solidFill>
                  <a:srgbClr val="181716"/>
                </a:solidFill>
                <a:latin typeface="Microsoft Sans Serif"/>
                <a:cs typeface="Microsoft Sans Serif"/>
              </a:rPr>
              <a:t>AERO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Microsoft Sans Serif"/>
                <a:cs typeface="Microsoft Sans Serif"/>
              </a:rPr>
              <a:t>GT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– systém pracuje perfektně na hranicích pole a zajišťuje vysoké výnosy až do každého rohu pole</a:t>
            </a:r>
            <a:r>
              <a:rPr sz="900" spc="-2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Rameno rozprostírá 1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00% </a:t>
            </a: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aplikačního množství až k hranici, aniž by se hnojivo aplikovalo dále. </a:t>
            </a:r>
            <a:endParaRPr sz="900" dirty="0">
              <a:latin typeface="Microsoft Sans Serif"/>
              <a:cs typeface="Microsoft Sans Serif"/>
            </a:endParaRPr>
          </a:p>
          <a:p>
            <a:pPr marL="12700" marR="76200">
              <a:lnSpc>
                <a:spcPct val="100000"/>
              </a:lnSpc>
            </a:pP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Tímto způsobem zvýšíte své výnosy a zároveň budete respektovat životní prostředí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7559992" cy="63198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004" y="503999"/>
            <a:ext cx="1350010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996" y="6499860"/>
            <a:ext cx="2099995" cy="161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04" y="6499860"/>
            <a:ext cx="2099995" cy="1619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0562" y="6499860"/>
            <a:ext cx="2459442" cy="34721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2191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7299" y="8286832"/>
            <a:ext cx="2049780" cy="1145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spc="-5" dirty="0">
                <a:solidFill>
                  <a:srgbClr val="181716"/>
                </a:solidFill>
                <a:latin typeface="Arial"/>
                <a:cs typeface="Arial"/>
              </a:rPr>
              <a:t>Bezpečností typ ramen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5" dirty="0">
                <a:solidFill>
                  <a:srgbClr val="181716"/>
                </a:solidFill>
                <a:latin typeface="Arial MT"/>
                <a:cs typeface="Arial MT"/>
              </a:rPr>
              <a:t>Aby se zabránilo poškození ramen, má rozmetadlo </a:t>
            </a:r>
            <a:r>
              <a:rPr sz="900" spc="-50" dirty="0">
                <a:solidFill>
                  <a:srgbClr val="181716"/>
                </a:solidFill>
                <a:latin typeface="Arial MT"/>
                <a:cs typeface="Arial MT"/>
              </a:rPr>
              <a:t>AERO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45" dirty="0">
                <a:solidFill>
                  <a:srgbClr val="181716"/>
                </a:solidFill>
                <a:latin typeface="Arial MT"/>
                <a:cs typeface="Arial MT"/>
              </a:rPr>
              <a:t>GT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vestavěný bezpečnostní systém. Pokud jsou ramena v kolizi se stromem, stožárem nebo </a:t>
            </a:r>
            <a:r>
              <a:rPr lang="cs-CZ" sz="900" spc="-20" dirty="0">
                <a:solidFill>
                  <a:srgbClr val="181716"/>
                </a:solidFill>
                <a:latin typeface="Arial MT"/>
                <a:cs typeface="Arial MT"/>
              </a:rPr>
              <a:t>větrnou turbínou, vnější 2,5m výložník se otočí dopředu nebo dozadu –na obě strany. 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50" y="8286832"/>
            <a:ext cx="2227830" cy="86748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69545">
              <a:lnSpc>
                <a:spcPts val="1080"/>
              </a:lnSpc>
              <a:spcBef>
                <a:spcPts val="235"/>
              </a:spcBef>
            </a:pPr>
            <a:r>
              <a:rPr lang="cs-CZ" sz="1000" b="1" spc="-40" dirty="0">
                <a:solidFill>
                  <a:srgbClr val="181716"/>
                </a:solidFill>
                <a:latin typeface="Arial"/>
                <a:cs typeface="Arial"/>
              </a:rPr>
              <a:t>K</a:t>
            </a:r>
            <a:r>
              <a:rPr sz="1000" b="1" spc="10" dirty="0" err="1">
                <a:solidFill>
                  <a:srgbClr val="181716"/>
                </a:solidFill>
                <a:latin typeface="Arial"/>
                <a:cs typeface="Arial"/>
              </a:rPr>
              <a:t>ompa</a:t>
            </a:r>
            <a:r>
              <a:rPr lang="cs-CZ" sz="1000" b="1" spc="10" dirty="0" err="1">
                <a:solidFill>
                  <a:srgbClr val="181716"/>
                </a:solidFill>
                <a:latin typeface="Arial"/>
                <a:cs typeface="Arial"/>
              </a:rPr>
              <a:t>ktní</a:t>
            </a:r>
            <a:r>
              <a:rPr lang="cs-CZ" sz="1000" b="1" spc="10" dirty="0">
                <a:solidFill>
                  <a:srgbClr val="181716"/>
                </a:solidFill>
                <a:latin typeface="Arial"/>
                <a:cs typeface="Arial"/>
              </a:rPr>
              <a:t> výložník pro přepravu</a:t>
            </a:r>
            <a:r>
              <a:rPr sz="10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900" spc="-35" dirty="0">
                <a:solidFill>
                  <a:srgbClr val="181716"/>
                </a:solidFill>
                <a:latin typeface="Arial MT"/>
                <a:cs typeface="Arial MT"/>
              </a:rPr>
              <a:t>Výložníky jsou hydraulicky dálkově ovládané. Skládají a rozkládají se jenom za 90 sekund. Sklápí se na obě strany zásobníku, takže stroj zůstává kompaktní pro jízdu po silnici bez stresu. 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850656"/>
            <a:ext cx="628777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b="1" spc="15" dirty="0">
                <a:solidFill>
                  <a:srgbClr val="181716"/>
                </a:solidFill>
                <a:latin typeface="Arial"/>
                <a:cs typeface="Arial"/>
              </a:rPr>
              <a:t>K</a:t>
            </a:r>
            <a:r>
              <a:rPr sz="2000" b="1" spc="15" dirty="0">
                <a:solidFill>
                  <a:srgbClr val="181716"/>
                </a:solidFill>
                <a:latin typeface="Arial"/>
                <a:cs typeface="Arial"/>
              </a:rPr>
              <a:t>OMFORT</a:t>
            </a:r>
            <a:r>
              <a:rPr sz="2000" b="1" spc="-2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81716"/>
                </a:solidFill>
                <a:latin typeface="Arial"/>
                <a:cs typeface="Arial"/>
              </a:rPr>
              <a:t>A</a:t>
            </a:r>
            <a:r>
              <a:rPr lang="cs-CZ" sz="2000" b="1" dirty="0">
                <a:solidFill>
                  <a:srgbClr val="181716"/>
                </a:solidFill>
                <a:latin typeface="Arial"/>
                <a:cs typeface="Arial"/>
              </a:rPr>
              <a:t> ÚČINNOST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85"/>
              </a:spcBef>
            </a:pPr>
            <a:r>
              <a:rPr lang="cs-CZ" sz="10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Hnojení je s technickými vlastnostmi </a:t>
            </a:r>
            <a:r>
              <a:rPr sz="1000" spc="-55" dirty="0">
                <a:solidFill>
                  <a:srgbClr val="181716"/>
                </a:solidFill>
                <a:latin typeface="Microsoft Sans Serif"/>
                <a:cs typeface="Microsoft Sans Serif"/>
              </a:rPr>
              <a:t>AERO</a:t>
            </a:r>
            <a:r>
              <a:rPr sz="10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181716"/>
                </a:solidFill>
                <a:latin typeface="Microsoft Sans Serif"/>
                <a:cs typeface="Microsoft Sans Serif"/>
              </a:rPr>
              <a:t>GT</a:t>
            </a:r>
            <a:r>
              <a:rPr lang="cs-CZ" sz="1000" spc="-45" dirty="0">
                <a:solidFill>
                  <a:srgbClr val="181716"/>
                </a:solidFill>
                <a:latin typeface="Microsoft Sans Serif"/>
                <a:cs typeface="Microsoft Sans Serif"/>
              </a:rPr>
              <a:t> velmi snadné. Hydropneumaticky odpružený podvozek a kompaktní výložník z nerezové oceli vám umožní dosáhnout vysokého výkonu</a:t>
            </a:r>
            <a:r>
              <a:rPr sz="1000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7559992" cy="63198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9992" y="6500672"/>
            <a:ext cx="2099995" cy="16191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99860"/>
            <a:ext cx="2460002" cy="34721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7592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7300" y="8286832"/>
            <a:ext cx="2049780" cy="103406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lang="cs-CZ" sz="1000" b="1" dirty="0">
                <a:solidFill>
                  <a:srgbClr val="181716"/>
                </a:solidFill>
                <a:latin typeface="Arial"/>
                <a:cs typeface="Arial"/>
              </a:rPr>
              <a:t>Výložník z nerezové oceli s dlouhou životností </a:t>
            </a:r>
          </a:p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lang="cs-CZ" sz="900" spc="-25" dirty="0">
                <a:solidFill>
                  <a:srgbClr val="181716"/>
                </a:solidFill>
                <a:latin typeface="Arial MT"/>
                <a:cs typeface="Arial MT"/>
              </a:rPr>
              <a:t>Nerezová ocel chrání stroj před korozí a opotřebením a snižuje účinky špičkového zatížení. Pouze několik trubek je vyrobeno ze syntetického materiálu odolného proti oděru. 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299" y="7624052"/>
            <a:ext cx="2043430" cy="1664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2140">
              <a:lnSpc>
                <a:spcPct val="100000"/>
              </a:lnSpc>
              <a:spcBef>
                <a:spcPts val="100"/>
              </a:spcBef>
            </a:pPr>
            <a:r>
              <a:rPr lang="cs-CZ" sz="1800" spc="-65" dirty="0">
                <a:solidFill>
                  <a:srgbClr val="181716"/>
                </a:solidFill>
                <a:latin typeface="Arial MT"/>
                <a:cs typeface="Arial MT"/>
              </a:rPr>
              <a:t>ODPRUŽENÍ PODVOZKU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H</a:t>
            </a:r>
            <a:r>
              <a:rPr sz="900" spc="-15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ydro</a:t>
            </a:r>
            <a:r>
              <a:rPr lang="cs-CZ"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pneumaticky odpružený podvozek nejen stabilizuje a ulehčuje zatížení výložníků při polník pracích, ale také zajišťuje stabilní stroj na silnici. Technologie tlumičů umožňuje bezpečné a pohodlné cestování při rychlostech přes 25 km/h. Brzdy jsou pneumatické. </a:t>
            </a:r>
            <a:endParaRPr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04" y="503999"/>
            <a:ext cx="1350010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6588252"/>
            <a:ext cx="3240011" cy="20285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9999" y="6588252"/>
            <a:ext cx="3239998" cy="20285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49015"/>
            <a:ext cx="7559992" cy="31679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2191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298" y="8779980"/>
            <a:ext cx="3227070" cy="1090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spc="-30" dirty="0">
                <a:solidFill>
                  <a:srgbClr val="181716"/>
                </a:solidFill>
                <a:latin typeface="Arial"/>
                <a:cs typeface="Arial"/>
              </a:rPr>
              <a:t>Dvě dmychadla pro přesné rozmetání </a:t>
            </a:r>
          </a:p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900" spc="-45" dirty="0">
                <a:solidFill>
                  <a:srgbClr val="181716"/>
                </a:solidFill>
                <a:latin typeface="Arial MT"/>
                <a:cs typeface="Arial MT"/>
              </a:rPr>
              <a:t>Dvě vysoce výkonná dmychadla vytvářejí konstantní, výkonný proud vzduchu a dopravují dávkované hnojivo rychlostí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200k</a:t>
            </a:r>
            <a:r>
              <a:rPr lang="cs-CZ"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m/h ke koncům ramene, kde je rozmetáno extrémně rovnoměrně. Otáčky vývodového hřídele lze měnit mezi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700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15" dirty="0">
                <a:solidFill>
                  <a:srgbClr val="181716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1,000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min-1.</a:t>
            </a:r>
            <a:r>
              <a:rPr sz="900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dirty="0">
                <a:solidFill>
                  <a:srgbClr val="181716"/>
                </a:solidFill>
                <a:latin typeface="Arial MT"/>
                <a:cs typeface="Arial MT"/>
              </a:rPr>
              <a:t>Dmychadla jsou poháněna vlastní samostatnou hydraulikou díky vývodovému hřídeli!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7299" y="8779980"/>
            <a:ext cx="3148330" cy="580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cs-CZ" sz="1000" b="1" spc="20" dirty="0">
                <a:solidFill>
                  <a:srgbClr val="181716"/>
                </a:solidFill>
                <a:latin typeface="Trebuchet MS"/>
                <a:cs typeface="Trebuchet MS"/>
              </a:rPr>
              <a:t>Rychlé a snadné plnění zásobníku</a:t>
            </a:r>
            <a:endParaRPr sz="1000" dirty="0">
              <a:latin typeface="Trebuchet MS"/>
              <a:cs typeface="Trebuchet MS"/>
            </a:endParaRPr>
          </a:p>
          <a:p>
            <a:pPr marL="12700" marR="5080">
              <a:lnSpc>
                <a:spcPts val="1080"/>
              </a:lnSpc>
              <a:spcBef>
                <a:spcPts val="25"/>
              </a:spcBef>
            </a:pPr>
            <a:r>
              <a:rPr lang="cs-CZ"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Neztrácejte čas plněním zásobníku. Díky velkému úhlu otevírání a díky hydraulickému otevírání a zavírání krytu je během okamžiku naloženo</a:t>
            </a:r>
            <a:r>
              <a:rPr sz="9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850656"/>
            <a:ext cx="5260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181716"/>
                </a:solidFill>
                <a:latin typeface="Arial"/>
                <a:cs typeface="Arial"/>
              </a:rPr>
              <a:t>P</a:t>
            </a:r>
            <a:r>
              <a:rPr lang="cs-CZ" sz="2000" b="1" spc="5" dirty="0">
                <a:solidFill>
                  <a:srgbClr val="181716"/>
                </a:solidFill>
                <a:latin typeface="Arial"/>
                <a:cs typeface="Arial"/>
              </a:rPr>
              <a:t>ŘESNÁ APLIKACE V KAŽDÉM POČASÍ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522" y="1393002"/>
            <a:ext cx="6562725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00000"/>
              </a:lnSpc>
              <a:spcBef>
                <a:spcPts val="100"/>
              </a:spcBef>
            </a:pPr>
            <a:r>
              <a:rPr lang="cs-CZ" sz="10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Kratší povětrnostní podmínky nenechají mnoho času na pěstování plodin, ale zejména na hnojení. Ale s </a:t>
            </a:r>
            <a:r>
              <a:rPr sz="1000" spc="-55" dirty="0">
                <a:solidFill>
                  <a:srgbClr val="181716"/>
                </a:solidFill>
                <a:latin typeface="Microsoft Sans Serif"/>
                <a:cs typeface="Microsoft Sans Serif"/>
              </a:rPr>
              <a:t>AERO</a:t>
            </a:r>
            <a:r>
              <a:rPr sz="1000" spc="2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1000" spc="-50" dirty="0">
                <a:solidFill>
                  <a:srgbClr val="181716"/>
                </a:solidFill>
                <a:latin typeface="Microsoft Sans Serif"/>
                <a:cs typeface="Microsoft Sans Serif"/>
              </a:rPr>
              <a:t>GT </a:t>
            </a:r>
            <a:r>
              <a:rPr sz="1000" spc="-25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a</a:t>
            </a:r>
            <a:r>
              <a:rPr lang="cs-CZ" sz="1000" spc="-15" dirty="0">
                <a:solidFill>
                  <a:srgbClr val="181716"/>
                </a:solidFill>
                <a:latin typeface="Microsoft Sans Serif"/>
                <a:cs typeface="Microsoft Sans Serif"/>
              </a:rPr>
              <a:t> jeho pneumatickým výložníkem pro aplikaci hnojiv můžete pracovat za každého počasí</a:t>
            </a:r>
            <a:r>
              <a:rPr sz="10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!</a:t>
            </a: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181716"/>
                </a:solidFill>
                <a:latin typeface="Arial"/>
                <a:cs typeface="Arial"/>
              </a:rPr>
              <a:t>Ap</a:t>
            </a:r>
            <a:r>
              <a:rPr lang="cs-CZ" sz="1000" b="1" spc="-20" dirty="0" err="1">
                <a:solidFill>
                  <a:srgbClr val="181716"/>
                </a:solidFill>
                <a:latin typeface="Arial"/>
                <a:cs typeface="Arial"/>
              </a:rPr>
              <a:t>likace</a:t>
            </a:r>
            <a:r>
              <a:rPr lang="cs-CZ" sz="1000" b="1" spc="-20" dirty="0">
                <a:solidFill>
                  <a:srgbClr val="181716"/>
                </a:solidFill>
                <a:latin typeface="Arial"/>
                <a:cs typeface="Arial"/>
              </a:rPr>
              <a:t> hnojiva pomocí pneumatického rozmetadla umožňuje</a:t>
            </a:r>
            <a:r>
              <a:rPr sz="1000" b="1" spc="-15" dirty="0">
                <a:solidFill>
                  <a:srgbClr val="181716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94615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lang="cs-CZ" sz="10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aplikovat vždy ve správný čas a to i za špatného počasí</a:t>
            </a:r>
            <a:r>
              <a:rPr sz="10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,</a:t>
            </a:r>
            <a:endParaRPr sz="1000" dirty="0">
              <a:latin typeface="Microsoft Sans Serif"/>
              <a:cs typeface="Microsoft Sans Serif"/>
            </a:endParaRPr>
          </a:p>
          <a:p>
            <a:pPr marL="94615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lang="cs-CZ" sz="10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ušetříte stovky Euro ročně používáním levnějšího hnojiva</a:t>
            </a:r>
            <a:r>
              <a:rPr sz="10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,</a:t>
            </a:r>
            <a:endParaRPr sz="1000" dirty="0">
              <a:latin typeface="Microsoft Sans Serif"/>
              <a:cs typeface="Microsoft Sans Serif"/>
            </a:endParaRPr>
          </a:p>
          <a:p>
            <a:pPr marL="94615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lang="cs-CZ" sz="10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aplikace velmi lehkého a jemného produktu, jako je močovina a síran amonný, s nejvyšší přesností</a:t>
            </a:r>
            <a:r>
              <a:rPr sz="10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866" y="2966000"/>
            <a:ext cx="2620796" cy="178638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4083" y="1840001"/>
            <a:ext cx="1618615" cy="1042669"/>
            <a:chOff x="314083" y="1840001"/>
            <a:chExt cx="1618615" cy="1042669"/>
          </a:xfrm>
        </p:grpSpPr>
        <p:sp>
          <p:nvSpPr>
            <p:cNvPr id="4" name="object 4"/>
            <p:cNvSpPr/>
            <p:nvPr/>
          </p:nvSpPr>
          <p:spPr>
            <a:xfrm>
              <a:off x="314083" y="1840001"/>
              <a:ext cx="1618615" cy="1042669"/>
            </a:xfrm>
            <a:custGeom>
              <a:avLst/>
              <a:gdLst/>
              <a:ahLst/>
              <a:cxnLst/>
              <a:rect l="l" t="t" r="r" b="b"/>
              <a:pathLst>
                <a:path w="1618614" h="1042669">
                  <a:moveTo>
                    <a:pt x="1618488" y="0"/>
                  </a:moveTo>
                  <a:lnTo>
                    <a:pt x="0" y="0"/>
                  </a:lnTo>
                  <a:lnTo>
                    <a:pt x="0" y="1042416"/>
                  </a:lnTo>
                  <a:lnTo>
                    <a:pt x="1618488" y="1042416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rgbClr val="18181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994" y="1885950"/>
              <a:ext cx="1476375" cy="900430"/>
            </a:xfrm>
            <a:custGeom>
              <a:avLst/>
              <a:gdLst/>
              <a:ahLst/>
              <a:cxnLst/>
              <a:rect l="l" t="t" r="r" b="b"/>
              <a:pathLst>
                <a:path w="1476375" h="900430">
                  <a:moveTo>
                    <a:pt x="1475994" y="0"/>
                  </a:moveTo>
                  <a:lnTo>
                    <a:pt x="0" y="0"/>
                  </a:lnTo>
                  <a:lnTo>
                    <a:pt x="0" y="899985"/>
                  </a:lnTo>
                  <a:lnTo>
                    <a:pt x="1475994" y="899985"/>
                  </a:lnTo>
                  <a:lnTo>
                    <a:pt x="1475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540" y="8927998"/>
            <a:ext cx="1548003" cy="10440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8557" y="6226118"/>
            <a:ext cx="276668" cy="3728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0296" y="6234317"/>
            <a:ext cx="183803" cy="3697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3912" y="6232962"/>
            <a:ext cx="442917" cy="3642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98830" y="6215923"/>
            <a:ext cx="582148" cy="377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779543" y="6281763"/>
            <a:ext cx="516255" cy="258445"/>
            <a:chOff x="4779543" y="6281763"/>
            <a:chExt cx="516255" cy="258445"/>
          </a:xfrm>
        </p:grpSpPr>
        <p:sp>
          <p:nvSpPr>
            <p:cNvPr id="12" name="object 12"/>
            <p:cNvSpPr/>
            <p:nvPr/>
          </p:nvSpPr>
          <p:spPr>
            <a:xfrm>
              <a:off x="4787252" y="6289471"/>
              <a:ext cx="393700" cy="242570"/>
            </a:xfrm>
            <a:custGeom>
              <a:avLst/>
              <a:gdLst/>
              <a:ahLst/>
              <a:cxnLst/>
              <a:rect l="l" t="t" r="r" b="b"/>
              <a:pathLst>
                <a:path w="393700" h="242570">
                  <a:moveTo>
                    <a:pt x="0" y="242493"/>
                  </a:moveTo>
                  <a:lnTo>
                    <a:pt x="393306" y="242493"/>
                  </a:lnTo>
                  <a:lnTo>
                    <a:pt x="393306" y="0"/>
                  </a:lnTo>
                  <a:lnTo>
                    <a:pt x="0" y="0"/>
                  </a:lnTo>
                  <a:lnTo>
                    <a:pt x="0" y="242493"/>
                  </a:lnTo>
                  <a:close/>
                </a:path>
              </a:pathLst>
            </a:custGeom>
            <a:ln w="15417">
              <a:solidFill>
                <a:srgbClr val="181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80840" y="6331003"/>
              <a:ext cx="107314" cy="160020"/>
            </a:xfrm>
            <a:custGeom>
              <a:avLst/>
              <a:gdLst/>
              <a:ahLst/>
              <a:cxnLst/>
              <a:rect l="l" t="t" r="r" b="b"/>
              <a:pathLst>
                <a:path w="107314" h="160020">
                  <a:moveTo>
                    <a:pt x="0" y="23329"/>
                  </a:moveTo>
                  <a:lnTo>
                    <a:pt x="1752" y="141795"/>
                  </a:lnTo>
                  <a:lnTo>
                    <a:pt x="106819" y="159435"/>
                  </a:lnTo>
                  <a:lnTo>
                    <a:pt x="106819" y="0"/>
                  </a:lnTo>
                  <a:lnTo>
                    <a:pt x="0" y="23329"/>
                  </a:lnTo>
                  <a:close/>
                </a:path>
              </a:pathLst>
            </a:custGeom>
            <a:ln w="15417">
              <a:solidFill>
                <a:srgbClr val="181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5707" y="7798625"/>
            <a:ext cx="1030751" cy="2777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96000" y="7658265"/>
            <a:ext cx="827328" cy="5452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9618" y="7749971"/>
            <a:ext cx="427764" cy="4011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3629" y="7787097"/>
            <a:ext cx="419089" cy="37498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59994" y="503999"/>
            <a:ext cx="1350010" cy="216535"/>
          </a:xfrm>
          <a:prstGeom prst="rect">
            <a:avLst/>
          </a:prstGeom>
          <a:solidFill>
            <a:srgbClr val="E42015"/>
          </a:solidFill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63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AERO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60.1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1007" y="2075666"/>
            <a:ext cx="1311910" cy="520700"/>
            <a:chOff x="441007" y="2075666"/>
            <a:chExt cx="1311910" cy="520700"/>
          </a:xfrm>
        </p:grpSpPr>
        <p:sp>
          <p:nvSpPr>
            <p:cNvPr id="20" name="object 20"/>
            <p:cNvSpPr/>
            <p:nvPr/>
          </p:nvSpPr>
          <p:spPr>
            <a:xfrm>
              <a:off x="441007" y="2294344"/>
              <a:ext cx="50165" cy="217170"/>
            </a:xfrm>
            <a:custGeom>
              <a:avLst/>
              <a:gdLst/>
              <a:ahLst/>
              <a:cxnLst/>
              <a:rect l="l" t="t" r="r" b="b"/>
              <a:pathLst>
                <a:path w="50165" h="217169">
                  <a:moveTo>
                    <a:pt x="49695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49695" y="216712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3DA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2428" y="2291955"/>
              <a:ext cx="125120" cy="2215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3304" y="2291955"/>
              <a:ext cx="128714" cy="221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2200" y="2076048"/>
              <a:ext cx="920408" cy="5201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1921" y="2075675"/>
              <a:ext cx="302895" cy="43815"/>
            </a:xfrm>
            <a:custGeom>
              <a:avLst/>
              <a:gdLst/>
              <a:ahLst/>
              <a:cxnLst/>
              <a:rect l="l" t="t" r="r" b="b"/>
              <a:pathLst>
                <a:path w="302895" h="43814">
                  <a:moveTo>
                    <a:pt x="28486" y="42722"/>
                  </a:moveTo>
                  <a:lnTo>
                    <a:pt x="26962" y="32562"/>
                  </a:lnTo>
                  <a:lnTo>
                    <a:pt x="25869" y="25323"/>
                  </a:lnTo>
                  <a:lnTo>
                    <a:pt x="22999" y="6299"/>
                  </a:lnTo>
                  <a:lnTo>
                    <a:pt x="22123" y="457"/>
                  </a:lnTo>
                  <a:lnTo>
                    <a:pt x="16573" y="457"/>
                  </a:lnTo>
                  <a:lnTo>
                    <a:pt x="16573" y="25323"/>
                  </a:lnTo>
                  <a:lnTo>
                    <a:pt x="11912" y="25323"/>
                  </a:lnTo>
                  <a:lnTo>
                    <a:pt x="14185" y="6299"/>
                  </a:lnTo>
                  <a:lnTo>
                    <a:pt x="16573" y="25323"/>
                  </a:lnTo>
                  <a:lnTo>
                    <a:pt x="16573" y="457"/>
                  </a:lnTo>
                  <a:lnTo>
                    <a:pt x="6362" y="457"/>
                  </a:lnTo>
                  <a:lnTo>
                    <a:pt x="0" y="42722"/>
                  </a:lnTo>
                  <a:lnTo>
                    <a:pt x="9867" y="42722"/>
                  </a:lnTo>
                  <a:lnTo>
                    <a:pt x="11087" y="32562"/>
                  </a:lnTo>
                  <a:lnTo>
                    <a:pt x="17399" y="32562"/>
                  </a:lnTo>
                  <a:lnTo>
                    <a:pt x="18618" y="42722"/>
                  </a:lnTo>
                  <a:lnTo>
                    <a:pt x="28486" y="42722"/>
                  </a:lnTo>
                  <a:close/>
                </a:path>
                <a:path w="302895" h="43814">
                  <a:moveTo>
                    <a:pt x="53416" y="35128"/>
                  </a:moveTo>
                  <a:lnTo>
                    <a:pt x="43789" y="35128"/>
                  </a:lnTo>
                  <a:lnTo>
                    <a:pt x="43789" y="24561"/>
                  </a:lnTo>
                  <a:lnTo>
                    <a:pt x="52082" y="24561"/>
                  </a:lnTo>
                  <a:lnTo>
                    <a:pt x="52082" y="17322"/>
                  </a:lnTo>
                  <a:lnTo>
                    <a:pt x="43789" y="17322"/>
                  </a:lnTo>
                  <a:lnTo>
                    <a:pt x="43789" y="8039"/>
                  </a:lnTo>
                  <a:lnTo>
                    <a:pt x="52717" y="8039"/>
                  </a:lnTo>
                  <a:lnTo>
                    <a:pt x="52717" y="457"/>
                  </a:lnTo>
                  <a:lnTo>
                    <a:pt x="34099" y="457"/>
                  </a:lnTo>
                  <a:lnTo>
                    <a:pt x="34099" y="42722"/>
                  </a:lnTo>
                  <a:lnTo>
                    <a:pt x="53416" y="42722"/>
                  </a:lnTo>
                  <a:lnTo>
                    <a:pt x="53416" y="35128"/>
                  </a:lnTo>
                  <a:close/>
                </a:path>
                <a:path w="302895" h="43814">
                  <a:moveTo>
                    <a:pt x="78727" y="457"/>
                  </a:moveTo>
                  <a:lnTo>
                    <a:pt x="60452" y="457"/>
                  </a:lnTo>
                  <a:lnTo>
                    <a:pt x="60452" y="42722"/>
                  </a:lnTo>
                  <a:lnTo>
                    <a:pt x="70142" y="42722"/>
                  </a:lnTo>
                  <a:lnTo>
                    <a:pt x="70142" y="26085"/>
                  </a:lnTo>
                  <a:lnTo>
                    <a:pt x="77965" y="26085"/>
                  </a:lnTo>
                  <a:lnTo>
                    <a:pt x="77965" y="18491"/>
                  </a:lnTo>
                  <a:lnTo>
                    <a:pt x="70142" y="18491"/>
                  </a:lnTo>
                  <a:lnTo>
                    <a:pt x="70142" y="8039"/>
                  </a:lnTo>
                  <a:lnTo>
                    <a:pt x="78727" y="8039"/>
                  </a:lnTo>
                  <a:lnTo>
                    <a:pt x="78727" y="457"/>
                  </a:lnTo>
                  <a:close/>
                </a:path>
                <a:path w="302895" h="43814">
                  <a:moveTo>
                    <a:pt x="124498" y="2324"/>
                  </a:moveTo>
                  <a:lnTo>
                    <a:pt x="121932" y="0"/>
                  </a:lnTo>
                  <a:lnTo>
                    <a:pt x="102666" y="0"/>
                  </a:lnTo>
                  <a:lnTo>
                    <a:pt x="100101" y="3492"/>
                  </a:lnTo>
                  <a:lnTo>
                    <a:pt x="100101" y="10274"/>
                  </a:lnTo>
                  <a:lnTo>
                    <a:pt x="100101" y="39624"/>
                  </a:lnTo>
                  <a:lnTo>
                    <a:pt x="102666" y="43192"/>
                  </a:lnTo>
                  <a:lnTo>
                    <a:pt x="121640" y="43192"/>
                  </a:lnTo>
                  <a:lnTo>
                    <a:pt x="124498" y="40855"/>
                  </a:lnTo>
                  <a:lnTo>
                    <a:pt x="124498" y="27139"/>
                  </a:lnTo>
                  <a:lnTo>
                    <a:pt x="115163" y="27139"/>
                  </a:lnTo>
                  <a:lnTo>
                    <a:pt x="115163" y="35077"/>
                  </a:lnTo>
                  <a:lnTo>
                    <a:pt x="114287" y="35610"/>
                  </a:lnTo>
                  <a:lnTo>
                    <a:pt x="111023" y="35610"/>
                  </a:lnTo>
                  <a:lnTo>
                    <a:pt x="110147" y="35077"/>
                  </a:lnTo>
                  <a:lnTo>
                    <a:pt x="110147" y="8102"/>
                  </a:lnTo>
                  <a:lnTo>
                    <a:pt x="111023" y="7581"/>
                  </a:lnTo>
                  <a:lnTo>
                    <a:pt x="114287" y="7581"/>
                  </a:lnTo>
                  <a:lnTo>
                    <a:pt x="115163" y="8102"/>
                  </a:lnTo>
                  <a:lnTo>
                    <a:pt x="115163" y="14947"/>
                  </a:lnTo>
                  <a:lnTo>
                    <a:pt x="124498" y="14947"/>
                  </a:lnTo>
                  <a:lnTo>
                    <a:pt x="124498" y="2324"/>
                  </a:lnTo>
                  <a:close/>
                </a:path>
                <a:path w="302895" h="43814">
                  <a:moveTo>
                    <a:pt x="153060" y="16052"/>
                  </a:moveTo>
                  <a:lnTo>
                    <a:pt x="151130" y="12496"/>
                  </a:lnTo>
                  <a:lnTo>
                    <a:pt x="144068" y="12496"/>
                  </a:lnTo>
                  <a:lnTo>
                    <a:pt x="144068" y="18846"/>
                  </a:lnTo>
                  <a:lnTo>
                    <a:pt x="144068" y="24460"/>
                  </a:lnTo>
                  <a:lnTo>
                    <a:pt x="139280" y="24460"/>
                  </a:lnTo>
                  <a:lnTo>
                    <a:pt x="139280" y="18846"/>
                  </a:lnTo>
                  <a:lnTo>
                    <a:pt x="139687" y="18326"/>
                  </a:lnTo>
                  <a:lnTo>
                    <a:pt x="143662" y="18326"/>
                  </a:lnTo>
                  <a:lnTo>
                    <a:pt x="144068" y="18846"/>
                  </a:lnTo>
                  <a:lnTo>
                    <a:pt x="144068" y="12496"/>
                  </a:lnTo>
                  <a:lnTo>
                    <a:pt x="134264" y="12496"/>
                  </a:lnTo>
                  <a:lnTo>
                    <a:pt x="130289" y="13944"/>
                  </a:lnTo>
                  <a:lnTo>
                    <a:pt x="130289" y="41732"/>
                  </a:lnTo>
                  <a:lnTo>
                    <a:pt x="134264" y="43192"/>
                  </a:lnTo>
                  <a:lnTo>
                    <a:pt x="150431" y="43192"/>
                  </a:lnTo>
                  <a:lnTo>
                    <a:pt x="153060" y="41452"/>
                  </a:lnTo>
                  <a:lnTo>
                    <a:pt x="153060" y="37007"/>
                  </a:lnTo>
                  <a:lnTo>
                    <a:pt x="153060" y="33502"/>
                  </a:lnTo>
                  <a:lnTo>
                    <a:pt x="144297" y="33502"/>
                  </a:lnTo>
                  <a:lnTo>
                    <a:pt x="144297" y="36652"/>
                  </a:lnTo>
                  <a:lnTo>
                    <a:pt x="143548" y="37007"/>
                  </a:lnTo>
                  <a:lnTo>
                    <a:pt x="139636" y="37007"/>
                  </a:lnTo>
                  <a:lnTo>
                    <a:pt x="139369" y="36652"/>
                  </a:lnTo>
                  <a:lnTo>
                    <a:pt x="139280" y="29946"/>
                  </a:lnTo>
                  <a:lnTo>
                    <a:pt x="153060" y="29946"/>
                  </a:lnTo>
                  <a:lnTo>
                    <a:pt x="153060" y="24460"/>
                  </a:lnTo>
                  <a:lnTo>
                    <a:pt x="153060" y="18326"/>
                  </a:lnTo>
                  <a:lnTo>
                    <a:pt x="153060" y="16052"/>
                  </a:lnTo>
                  <a:close/>
                </a:path>
                <a:path w="302895" h="43814">
                  <a:moveTo>
                    <a:pt x="178816" y="16929"/>
                  </a:moveTo>
                  <a:lnTo>
                    <a:pt x="178752" y="13246"/>
                  </a:lnTo>
                  <a:lnTo>
                    <a:pt x="176834" y="12484"/>
                  </a:lnTo>
                  <a:lnTo>
                    <a:pt x="170408" y="12484"/>
                  </a:lnTo>
                  <a:lnTo>
                    <a:pt x="169011" y="13195"/>
                  </a:lnTo>
                  <a:lnTo>
                    <a:pt x="167843" y="15925"/>
                  </a:lnTo>
                  <a:lnTo>
                    <a:pt x="167728" y="12954"/>
                  </a:lnTo>
                  <a:lnTo>
                    <a:pt x="159435" y="12954"/>
                  </a:lnTo>
                  <a:lnTo>
                    <a:pt x="159435" y="42722"/>
                  </a:lnTo>
                  <a:lnTo>
                    <a:pt x="168071" y="42722"/>
                  </a:lnTo>
                  <a:lnTo>
                    <a:pt x="168071" y="19723"/>
                  </a:lnTo>
                  <a:lnTo>
                    <a:pt x="168833" y="19380"/>
                  </a:lnTo>
                  <a:lnTo>
                    <a:pt x="170764" y="19380"/>
                  </a:lnTo>
                  <a:lnTo>
                    <a:pt x="171577" y="19608"/>
                  </a:lnTo>
                  <a:lnTo>
                    <a:pt x="171577" y="24980"/>
                  </a:lnTo>
                  <a:lnTo>
                    <a:pt x="178816" y="24980"/>
                  </a:lnTo>
                  <a:lnTo>
                    <a:pt x="178816" y="16929"/>
                  </a:lnTo>
                  <a:close/>
                </a:path>
                <a:path w="302895" h="43814">
                  <a:moveTo>
                    <a:pt x="198335" y="12954"/>
                  </a:moveTo>
                  <a:lnTo>
                    <a:pt x="193306" y="12954"/>
                  </a:lnTo>
                  <a:lnTo>
                    <a:pt x="193306" y="5194"/>
                  </a:lnTo>
                  <a:lnTo>
                    <a:pt x="184670" y="5194"/>
                  </a:lnTo>
                  <a:lnTo>
                    <a:pt x="184670" y="12954"/>
                  </a:lnTo>
                  <a:lnTo>
                    <a:pt x="182219" y="12954"/>
                  </a:lnTo>
                  <a:lnTo>
                    <a:pt x="182219" y="19494"/>
                  </a:lnTo>
                  <a:lnTo>
                    <a:pt x="184670" y="19494"/>
                  </a:lnTo>
                  <a:lnTo>
                    <a:pt x="184670" y="41211"/>
                  </a:lnTo>
                  <a:lnTo>
                    <a:pt x="187007" y="43192"/>
                  </a:lnTo>
                  <a:lnTo>
                    <a:pt x="194068" y="43192"/>
                  </a:lnTo>
                  <a:lnTo>
                    <a:pt x="196113" y="43014"/>
                  </a:lnTo>
                  <a:lnTo>
                    <a:pt x="197751" y="42951"/>
                  </a:lnTo>
                  <a:lnTo>
                    <a:pt x="197751" y="36474"/>
                  </a:lnTo>
                  <a:lnTo>
                    <a:pt x="196291" y="36652"/>
                  </a:lnTo>
                  <a:lnTo>
                    <a:pt x="193662" y="36652"/>
                  </a:lnTo>
                  <a:lnTo>
                    <a:pt x="193306" y="35890"/>
                  </a:lnTo>
                  <a:lnTo>
                    <a:pt x="193306" y="19494"/>
                  </a:lnTo>
                  <a:lnTo>
                    <a:pt x="198335" y="19494"/>
                  </a:lnTo>
                  <a:lnTo>
                    <a:pt x="198335" y="12954"/>
                  </a:lnTo>
                  <a:close/>
                </a:path>
                <a:path w="302895" h="43814">
                  <a:moveTo>
                    <a:pt x="212115" y="12941"/>
                  </a:moveTo>
                  <a:lnTo>
                    <a:pt x="203479" y="12941"/>
                  </a:lnTo>
                  <a:lnTo>
                    <a:pt x="203479" y="42710"/>
                  </a:lnTo>
                  <a:lnTo>
                    <a:pt x="212115" y="42710"/>
                  </a:lnTo>
                  <a:lnTo>
                    <a:pt x="212115" y="12941"/>
                  </a:lnTo>
                  <a:close/>
                </a:path>
                <a:path w="302895" h="43814">
                  <a:moveTo>
                    <a:pt x="212115" y="457"/>
                  </a:moveTo>
                  <a:lnTo>
                    <a:pt x="203479" y="457"/>
                  </a:lnTo>
                  <a:lnTo>
                    <a:pt x="203479" y="7353"/>
                  </a:lnTo>
                  <a:lnTo>
                    <a:pt x="212115" y="7353"/>
                  </a:lnTo>
                  <a:lnTo>
                    <a:pt x="212115" y="457"/>
                  </a:lnTo>
                  <a:close/>
                </a:path>
                <a:path w="302895" h="43814">
                  <a:moveTo>
                    <a:pt x="232257" y="228"/>
                  </a:moveTo>
                  <a:lnTo>
                    <a:pt x="230733" y="0"/>
                  </a:lnTo>
                  <a:lnTo>
                    <a:pt x="223088" y="0"/>
                  </a:lnTo>
                  <a:lnTo>
                    <a:pt x="219354" y="2679"/>
                  </a:lnTo>
                  <a:lnTo>
                    <a:pt x="219354" y="12954"/>
                  </a:lnTo>
                  <a:lnTo>
                    <a:pt x="216903" y="12954"/>
                  </a:lnTo>
                  <a:lnTo>
                    <a:pt x="216903" y="19494"/>
                  </a:lnTo>
                  <a:lnTo>
                    <a:pt x="219354" y="19494"/>
                  </a:lnTo>
                  <a:lnTo>
                    <a:pt x="219354" y="42722"/>
                  </a:lnTo>
                  <a:lnTo>
                    <a:pt x="227990" y="42722"/>
                  </a:lnTo>
                  <a:lnTo>
                    <a:pt x="227990" y="19494"/>
                  </a:lnTo>
                  <a:lnTo>
                    <a:pt x="232143" y="19494"/>
                  </a:lnTo>
                  <a:lnTo>
                    <a:pt x="232143" y="12954"/>
                  </a:lnTo>
                  <a:lnTo>
                    <a:pt x="227990" y="12954"/>
                  </a:lnTo>
                  <a:lnTo>
                    <a:pt x="227990" y="6819"/>
                  </a:lnTo>
                  <a:lnTo>
                    <a:pt x="229158" y="6184"/>
                  </a:lnTo>
                  <a:lnTo>
                    <a:pt x="231025" y="6184"/>
                  </a:lnTo>
                  <a:lnTo>
                    <a:pt x="232257" y="6299"/>
                  </a:lnTo>
                  <a:lnTo>
                    <a:pt x="232257" y="228"/>
                  </a:lnTo>
                  <a:close/>
                </a:path>
                <a:path w="302895" h="43814">
                  <a:moveTo>
                    <a:pt x="245402" y="12941"/>
                  </a:moveTo>
                  <a:lnTo>
                    <a:pt x="236766" y="12941"/>
                  </a:lnTo>
                  <a:lnTo>
                    <a:pt x="236766" y="42710"/>
                  </a:lnTo>
                  <a:lnTo>
                    <a:pt x="245402" y="42710"/>
                  </a:lnTo>
                  <a:lnTo>
                    <a:pt x="245402" y="12941"/>
                  </a:lnTo>
                  <a:close/>
                </a:path>
                <a:path w="302895" h="43814">
                  <a:moveTo>
                    <a:pt x="245402" y="457"/>
                  </a:moveTo>
                  <a:lnTo>
                    <a:pt x="236766" y="457"/>
                  </a:lnTo>
                  <a:lnTo>
                    <a:pt x="236766" y="7353"/>
                  </a:lnTo>
                  <a:lnTo>
                    <a:pt x="245402" y="7353"/>
                  </a:lnTo>
                  <a:lnTo>
                    <a:pt x="245402" y="457"/>
                  </a:lnTo>
                  <a:close/>
                </a:path>
                <a:path w="302895" h="43814">
                  <a:moveTo>
                    <a:pt x="274535" y="16052"/>
                  </a:moveTo>
                  <a:lnTo>
                    <a:pt x="272605" y="12496"/>
                  </a:lnTo>
                  <a:lnTo>
                    <a:pt x="265544" y="12496"/>
                  </a:lnTo>
                  <a:lnTo>
                    <a:pt x="265544" y="18846"/>
                  </a:lnTo>
                  <a:lnTo>
                    <a:pt x="265544" y="24460"/>
                  </a:lnTo>
                  <a:lnTo>
                    <a:pt x="260756" y="24460"/>
                  </a:lnTo>
                  <a:lnTo>
                    <a:pt x="260756" y="18846"/>
                  </a:lnTo>
                  <a:lnTo>
                    <a:pt x="261162" y="18326"/>
                  </a:lnTo>
                  <a:lnTo>
                    <a:pt x="265137" y="18326"/>
                  </a:lnTo>
                  <a:lnTo>
                    <a:pt x="265544" y="18846"/>
                  </a:lnTo>
                  <a:lnTo>
                    <a:pt x="265544" y="12496"/>
                  </a:lnTo>
                  <a:lnTo>
                    <a:pt x="255739" y="12496"/>
                  </a:lnTo>
                  <a:lnTo>
                    <a:pt x="251764" y="13944"/>
                  </a:lnTo>
                  <a:lnTo>
                    <a:pt x="251764" y="41732"/>
                  </a:lnTo>
                  <a:lnTo>
                    <a:pt x="255739" y="43192"/>
                  </a:lnTo>
                  <a:lnTo>
                    <a:pt x="271907" y="43192"/>
                  </a:lnTo>
                  <a:lnTo>
                    <a:pt x="274535" y="41452"/>
                  </a:lnTo>
                  <a:lnTo>
                    <a:pt x="274535" y="37007"/>
                  </a:lnTo>
                  <a:lnTo>
                    <a:pt x="274535" y="33502"/>
                  </a:lnTo>
                  <a:lnTo>
                    <a:pt x="265772" y="33502"/>
                  </a:lnTo>
                  <a:lnTo>
                    <a:pt x="265772" y="36652"/>
                  </a:lnTo>
                  <a:lnTo>
                    <a:pt x="265023" y="37007"/>
                  </a:lnTo>
                  <a:lnTo>
                    <a:pt x="261112" y="37007"/>
                  </a:lnTo>
                  <a:lnTo>
                    <a:pt x="260845" y="36652"/>
                  </a:lnTo>
                  <a:lnTo>
                    <a:pt x="260756" y="29946"/>
                  </a:lnTo>
                  <a:lnTo>
                    <a:pt x="274535" y="29946"/>
                  </a:lnTo>
                  <a:lnTo>
                    <a:pt x="274535" y="24460"/>
                  </a:lnTo>
                  <a:lnTo>
                    <a:pt x="274535" y="18326"/>
                  </a:lnTo>
                  <a:lnTo>
                    <a:pt x="274535" y="16052"/>
                  </a:lnTo>
                  <a:close/>
                </a:path>
                <a:path w="302895" h="43814">
                  <a:moveTo>
                    <a:pt x="302514" y="457"/>
                  </a:moveTo>
                  <a:lnTo>
                    <a:pt x="293878" y="457"/>
                  </a:lnTo>
                  <a:lnTo>
                    <a:pt x="293878" y="15570"/>
                  </a:lnTo>
                  <a:lnTo>
                    <a:pt x="293878" y="19900"/>
                  </a:lnTo>
                  <a:lnTo>
                    <a:pt x="293878" y="35763"/>
                  </a:lnTo>
                  <a:lnTo>
                    <a:pt x="293166" y="36296"/>
                  </a:lnTo>
                  <a:lnTo>
                    <a:pt x="290601" y="36296"/>
                  </a:lnTo>
                  <a:lnTo>
                    <a:pt x="289902" y="35763"/>
                  </a:lnTo>
                  <a:lnTo>
                    <a:pt x="289902" y="19900"/>
                  </a:lnTo>
                  <a:lnTo>
                    <a:pt x="290601" y="19380"/>
                  </a:lnTo>
                  <a:lnTo>
                    <a:pt x="293166" y="19380"/>
                  </a:lnTo>
                  <a:lnTo>
                    <a:pt x="293878" y="19900"/>
                  </a:lnTo>
                  <a:lnTo>
                    <a:pt x="293878" y="15570"/>
                  </a:lnTo>
                  <a:lnTo>
                    <a:pt x="293751" y="15570"/>
                  </a:lnTo>
                  <a:lnTo>
                    <a:pt x="292354" y="13589"/>
                  </a:lnTo>
                  <a:lnTo>
                    <a:pt x="290487" y="12484"/>
                  </a:lnTo>
                  <a:lnTo>
                    <a:pt x="283718" y="12484"/>
                  </a:lnTo>
                  <a:lnTo>
                    <a:pt x="280911" y="13881"/>
                  </a:lnTo>
                  <a:lnTo>
                    <a:pt x="280911" y="41135"/>
                  </a:lnTo>
                  <a:lnTo>
                    <a:pt x="282600" y="43180"/>
                  </a:lnTo>
                  <a:lnTo>
                    <a:pt x="290957" y="43180"/>
                  </a:lnTo>
                  <a:lnTo>
                    <a:pt x="292468" y="42722"/>
                  </a:lnTo>
                  <a:lnTo>
                    <a:pt x="294170" y="39624"/>
                  </a:lnTo>
                  <a:lnTo>
                    <a:pt x="294284" y="42722"/>
                  </a:lnTo>
                  <a:lnTo>
                    <a:pt x="302514" y="42722"/>
                  </a:lnTo>
                  <a:lnTo>
                    <a:pt x="302514" y="39624"/>
                  </a:lnTo>
                  <a:lnTo>
                    <a:pt x="302514" y="36296"/>
                  </a:lnTo>
                  <a:lnTo>
                    <a:pt x="302514" y="19380"/>
                  </a:lnTo>
                  <a:lnTo>
                    <a:pt x="302514" y="15570"/>
                  </a:lnTo>
                  <a:lnTo>
                    <a:pt x="302514" y="457"/>
                  </a:lnTo>
                  <a:close/>
                </a:path>
              </a:pathLst>
            </a:custGeom>
            <a:solidFill>
              <a:srgbClr val="3DA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34188" y="3380751"/>
            <a:ext cx="2055495" cy="1372235"/>
            <a:chOff x="734188" y="3380751"/>
            <a:chExt cx="2055495" cy="1372235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188" y="3380751"/>
              <a:ext cx="2055000" cy="13716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7440" y="3582708"/>
              <a:ext cx="1607947" cy="93692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15511" y="3169437"/>
            <a:ext cx="2199597" cy="137165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217592" y="10016613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181816"/>
                </a:solidFill>
                <a:latin typeface="Arial MT"/>
                <a:cs typeface="Arial MT"/>
              </a:rPr>
              <a:t>09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3523" y="6649563"/>
            <a:ext cx="9512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30" dirty="0">
                <a:solidFill>
                  <a:srgbClr val="181716"/>
                </a:solidFill>
                <a:latin typeface="Arial"/>
                <a:cs typeface="Arial"/>
              </a:rPr>
              <a:t>CAMERA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cs-CZ" sz="800" spc="-120" dirty="0" err="1">
                <a:solidFill>
                  <a:srgbClr val="181716"/>
                </a:solidFill>
                <a:latin typeface="Arial MT"/>
                <a:cs typeface="Arial MT"/>
              </a:rPr>
              <a:t>Pr</a:t>
            </a:r>
            <a:r>
              <a:rPr sz="800" spc="-120" dirty="0">
                <a:solidFill>
                  <a:srgbClr val="181716"/>
                </a:solidFill>
                <a:latin typeface="Arial MT"/>
                <a:cs typeface="Arial MT"/>
              </a:rPr>
              <a:t>o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15" dirty="0">
                <a:solidFill>
                  <a:srgbClr val="181716"/>
                </a:solidFill>
                <a:latin typeface="Arial MT"/>
                <a:cs typeface="Arial MT"/>
              </a:rPr>
              <a:t>spojení s kamerou a displejem </a:t>
            </a:r>
            <a:r>
              <a:rPr sz="800" spc="-70" dirty="0">
                <a:solidFill>
                  <a:srgbClr val="181716"/>
                </a:solidFill>
                <a:latin typeface="Arial MT"/>
                <a:cs typeface="Arial MT"/>
              </a:rPr>
              <a:t>live-view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452" y="8245292"/>
            <a:ext cx="1299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20" dirty="0">
                <a:solidFill>
                  <a:srgbClr val="181716"/>
                </a:solidFill>
                <a:latin typeface="Arial"/>
                <a:cs typeface="Arial"/>
              </a:rPr>
              <a:t>SECTION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40" dirty="0">
                <a:solidFill>
                  <a:srgbClr val="181716"/>
                </a:solidFill>
                <a:latin typeface="Arial"/>
                <a:cs typeface="Arial"/>
              </a:rPr>
              <a:t>CONTROL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-80" dirty="0">
                <a:solidFill>
                  <a:srgbClr val="181716"/>
                </a:solidFill>
                <a:latin typeface="Arial MT"/>
                <a:cs typeface="Arial MT"/>
              </a:rPr>
              <a:t>Automatic</a:t>
            </a:r>
            <a:r>
              <a:rPr lang="cs-CZ" sz="800" spc="-80" dirty="0" err="1">
                <a:solidFill>
                  <a:srgbClr val="181716"/>
                </a:solidFill>
                <a:latin typeface="Arial MT"/>
                <a:cs typeface="Arial MT"/>
              </a:rPr>
              <a:t>ké</a:t>
            </a:r>
            <a:r>
              <a:rPr lang="cs-CZ" sz="800" spc="-80" dirty="0">
                <a:solidFill>
                  <a:srgbClr val="181716"/>
                </a:solidFill>
                <a:latin typeface="Arial MT"/>
                <a:cs typeface="Arial MT"/>
              </a:rPr>
              <a:t> řízení sekcí pomocí 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800" spc="-165" dirty="0">
                <a:solidFill>
                  <a:srgbClr val="181716"/>
                </a:solidFill>
                <a:latin typeface="Arial MT"/>
                <a:cs typeface="Arial MT"/>
              </a:rPr>
              <a:t>GPS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4516" y="8245292"/>
            <a:ext cx="13442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30" dirty="0">
                <a:solidFill>
                  <a:srgbClr val="181716"/>
                </a:solidFill>
                <a:latin typeface="Arial"/>
                <a:cs typeface="Arial"/>
              </a:rPr>
              <a:t>RATE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40" dirty="0">
                <a:solidFill>
                  <a:srgbClr val="181716"/>
                </a:solidFill>
                <a:latin typeface="Arial"/>
                <a:cs typeface="Arial"/>
              </a:rPr>
              <a:t>CONTROL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cs-CZ" sz="800" spc="-75" dirty="0">
                <a:solidFill>
                  <a:srgbClr val="181716"/>
                </a:solidFill>
                <a:latin typeface="Arial MT"/>
                <a:cs typeface="Arial MT"/>
              </a:rPr>
              <a:t>Modulace aplikačního množství pomocí </a:t>
            </a:r>
            <a:r>
              <a:rPr sz="800" spc="-125" dirty="0">
                <a:solidFill>
                  <a:srgbClr val="181716"/>
                </a:solidFill>
                <a:latin typeface="Arial MT"/>
                <a:cs typeface="Arial MT"/>
              </a:rPr>
              <a:t>GPS  </a:t>
            </a:r>
            <a:r>
              <a:rPr sz="800" spc="-140" dirty="0">
                <a:solidFill>
                  <a:srgbClr val="181716"/>
                </a:solidFill>
                <a:latin typeface="Arial MT"/>
                <a:cs typeface="Arial MT"/>
              </a:rPr>
              <a:t>(SHP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15" dirty="0">
                <a:solidFill>
                  <a:srgbClr val="181716"/>
                </a:solidFill>
                <a:latin typeface="Arial MT"/>
                <a:cs typeface="Arial MT"/>
              </a:rPr>
              <a:t>nebo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800" spc="-130" dirty="0">
                <a:solidFill>
                  <a:srgbClr val="181716"/>
                </a:solidFill>
                <a:latin typeface="Arial MT"/>
                <a:cs typeface="Arial MT"/>
              </a:rPr>
              <a:t>ISOXML)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15" dirty="0">
                <a:solidFill>
                  <a:srgbClr val="181716"/>
                </a:solidFill>
                <a:latin typeface="Arial MT"/>
                <a:cs typeface="Arial MT"/>
              </a:rPr>
              <a:t>několika produktů </a:t>
            </a:r>
            <a:r>
              <a:rPr sz="800" spc="-70" dirty="0">
                <a:solidFill>
                  <a:srgbClr val="181716"/>
                </a:solidFill>
                <a:latin typeface="Arial MT"/>
                <a:cs typeface="Arial MT"/>
              </a:rPr>
              <a:t>(</a:t>
            </a:r>
            <a:r>
              <a:rPr lang="cs-CZ" sz="800" spc="-70" dirty="0">
                <a:solidFill>
                  <a:srgbClr val="181716"/>
                </a:solidFill>
                <a:latin typeface="Arial MT"/>
                <a:cs typeface="Arial MT"/>
              </a:rPr>
              <a:t>např. setí, hnojení</a:t>
            </a:r>
            <a:r>
              <a:rPr sz="800" spc="-65" dirty="0">
                <a:solidFill>
                  <a:srgbClr val="181716"/>
                </a:solidFill>
                <a:latin typeface="Arial MT"/>
                <a:cs typeface="Arial MT"/>
              </a:rPr>
              <a:t>)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31020" y="8245292"/>
            <a:ext cx="11988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25" dirty="0">
                <a:solidFill>
                  <a:srgbClr val="181716"/>
                </a:solidFill>
                <a:latin typeface="Arial"/>
                <a:cs typeface="Arial"/>
              </a:rPr>
              <a:t>DATA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30" dirty="0">
                <a:solidFill>
                  <a:srgbClr val="181716"/>
                </a:solidFill>
                <a:latin typeface="Arial"/>
                <a:cs typeface="Arial"/>
              </a:rPr>
              <a:t>TRANSFER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cs-CZ" sz="800" spc="-100" dirty="0">
                <a:solidFill>
                  <a:srgbClr val="181716"/>
                </a:solidFill>
                <a:latin typeface="Arial MT"/>
                <a:cs typeface="Arial MT"/>
              </a:rPr>
              <a:t>Import/ export dat přes </a:t>
            </a:r>
            <a:r>
              <a:rPr sz="800" spc="-70" dirty="0" err="1">
                <a:solidFill>
                  <a:srgbClr val="181716"/>
                </a:solidFill>
                <a:latin typeface="Arial MT"/>
                <a:cs typeface="Arial MT"/>
              </a:rPr>
              <a:t>agrirouter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0507" y="8245292"/>
            <a:ext cx="1487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30" dirty="0">
                <a:solidFill>
                  <a:srgbClr val="181716"/>
                </a:solidFill>
                <a:latin typeface="Arial"/>
                <a:cs typeface="Arial"/>
              </a:rPr>
              <a:t>PARALLEL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25" dirty="0">
                <a:solidFill>
                  <a:srgbClr val="181716"/>
                </a:solidFill>
                <a:latin typeface="Arial"/>
                <a:cs typeface="Arial"/>
              </a:rPr>
              <a:t>TRACKING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cs-CZ" sz="800" spc="-85" dirty="0">
                <a:solidFill>
                  <a:srgbClr val="181716"/>
                </a:solidFill>
                <a:latin typeface="Arial MT"/>
                <a:cs typeface="Arial MT"/>
              </a:rPr>
              <a:t>Podpora řízení  + jízda na kolejových řádcích </a:t>
            </a:r>
            <a:r>
              <a:rPr lang="cs-CZ" sz="800" spc="-85" dirty="0" err="1">
                <a:solidFill>
                  <a:srgbClr val="181716"/>
                </a:solidFill>
                <a:latin typeface="Arial MT"/>
                <a:cs typeface="Arial MT"/>
              </a:rPr>
              <a:t>pomocíí</a:t>
            </a:r>
            <a:r>
              <a:rPr lang="cs-CZ" sz="800" spc="-85" dirty="0">
                <a:solidFill>
                  <a:srgbClr val="181716"/>
                </a:solidFill>
                <a:latin typeface="Arial MT"/>
                <a:cs typeface="Arial MT"/>
              </a:rPr>
              <a:t> GPS s funkcí </a:t>
            </a:r>
            <a:r>
              <a:rPr lang="cs-CZ" sz="800" spc="-85" dirty="0" err="1">
                <a:solidFill>
                  <a:srgbClr val="181716"/>
                </a:solidFill>
                <a:latin typeface="Arial MT"/>
                <a:cs typeface="Arial MT"/>
              </a:rPr>
              <a:t>Tramline</a:t>
            </a:r>
            <a:r>
              <a:rPr lang="cs-CZ" sz="800" spc="-8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85" dirty="0" err="1">
                <a:solidFill>
                  <a:srgbClr val="181716"/>
                </a:solidFill>
                <a:latin typeface="Arial MT"/>
                <a:cs typeface="Arial MT"/>
              </a:rPr>
              <a:t>Control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3300" y="1906833"/>
            <a:ext cx="500951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CCI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800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AND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CCI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Arial MT"/>
                <a:cs typeface="Arial MT"/>
              </a:rPr>
              <a:t>1200:</a:t>
            </a:r>
            <a:r>
              <a:rPr sz="900" spc="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900" spc="5" dirty="0">
                <a:solidFill>
                  <a:srgbClr val="181716"/>
                </a:solidFill>
                <a:latin typeface="Arial MT"/>
                <a:cs typeface="Arial MT"/>
              </a:rPr>
              <a:t>jeden terminál pro všechny KUHN stroje</a:t>
            </a:r>
            <a:r>
              <a:rPr sz="900" spc="-3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CCI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800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AND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CCI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181716"/>
                </a:solidFill>
                <a:latin typeface="Microsoft Sans Serif"/>
                <a:cs typeface="Microsoft Sans Serif"/>
              </a:rPr>
              <a:t>1200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ISOBUS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termin</a:t>
            </a:r>
            <a:r>
              <a:rPr lang="cs-CZ" sz="900" spc="-20" dirty="0" err="1">
                <a:solidFill>
                  <a:srgbClr val="181716"/>
                </a:solidFill>
                <a:latin typeface="Microsoft Sans Serif"/>
                <a:cs typeface="Microsoft Sans Serif"/>
              </a:rPr>
              <a:t>ály</a:t>
            </a:r>
            <a:r>
              <a:rPr lang="cs-CZ"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 jsou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AEF-certified.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Upřednostňují výkon, viditelnost a flexibilitu. Můžete své stroje ovládat intuitivně pomocí velké antireflexní dotykové obrazovky. 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Terminály jsou schopny zobrazovat různé podstatné informace současně a mohou podporovat propojení joysticku a kamery. Tyto terminály jsou vysoce univerzální. 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048" y="6649563"/>
            <a:ext cx="6902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40" dirty="0">
                <a:solidFill>
                  <a:srgbClr val="181716"/>
                </a:solidFill>
                <a:latin typeface="Arial"/>
                <a:cs typeface="Arial"/>
              </a:rPr>
              <a:t>TECU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cs-CZ" sz="800" spc="-120" dirty="0">
                <a:solidFill>
                  <a:srgbClr val="181716"/>
                </a:solidFill>
                <a:latin typeface="Arial MT"/>
                <a:cs typeface="Arial MT"/>
              </a:rPr>
              <a:t>Pro získání základní informace o traktoru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80355" y="6649563"/>
            <a:ext cx="94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40" dirty="0">
                <a:solidFill>
                  <a:srgbClr val="181716"/>
                </a:solidFill>
                <a:latin typeface="Arial"/>
                <a:cs typeface="Arial"/>
              </a:rPr>
              <a:t>CONTROL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cs-CZ" sz="800" spc="-120" dirty="0">
                <a:solidFill>
                  <a:srgbClr val="181716"/>
                </a:solidFill>
                <a:latin typeface="Arial MT"/>
                <a:cs typeface="Arial MT"/>
              </a:rPr>
              <a:t>Pro ovládání úkolů a dokumentaci </a:t>
            </a:r>
            <a:r>
              <a:rPr sz="800" spc="-114" dirty="0">
                <a:solidFill>
                  <a:srgbClr val="181716"/>
                </a:solidFill>
                <a:latin typeface="Arial MT"/>
                <a:cs typeface="Arial MT"/>
              </a:rPr>
              <a:t>ISO-XML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5008" y="6649563"/>
            <a:ext cx="5905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40" dirty="0">
                <a:solidFill>
                  <a:srgbClr val="181716"/>
                </a:solidFill>
                <a:latin typeface="Arial"/>
                <a:cs typeface="Arial"/>
              </a:rPr>
              <a:t>CONVERT</a:t>
            </a:r>
            <a:endParaRPr sz="800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lang="cs-CZ" sz="800" spc="-120" dirty="0" err="1">
                <a:solidFill>
                  <a:srgbClr val="181716"/>
                </a:solidFill>
                <a:latin typeface="Arial MT"/>
                <a:cs typeface="Arial MT"/>
              </a:rPr>
              <a:t>Pr</a:t>
            </a:r>
            <a:r>
              <a:rPr sz="800" spc="-120" dirty="0">
                <a:solidFill>
                  <a:srgbClr val="181716"/>
                </a:solidFill>
                <a:latin typeface="Arial MT"/>
                <a:cs typeface="Arial MT"/>
              </a:rPr>
              <a:t>o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lang="cs-CZ" sz="800" spc="-15" dirty="0">
                <a:solidFill>
                  <a:srgbClr val="181716"/>
                </a:solidFill>
                <a:latin typeface="Arial MT"/>
                <a:cs typeface="Arial MT"/>
              </a:rPr>
              <a:t>spojení s </a:t>
            </a:r>
            <a:r>
              <a:rPr sz="800" spc="-90" dirty="0">
                <a:solidFill>
                  <a:srgbClr val="181716"/>
                </a:solidFill>
                <a:latin typeface="Arial MT"/>
                <a:cs typeface="Arial MT"/>
              </a:rPr>
              <a:t>biomass</a:t>
            </a:r>
            <a:r>
              <a:rPr sz="800" spc="-15" dirty="0">
                <a:solidFill>
                  <a:srgbClr val="181716"/>
                </a:solidFill>
                <a:latin typeface="Arial MT"/>
                <a:cs typeface="Arial MT"/>
              </a:rPr>
              <a:t> </a:t>
            </a:r>
            <a:r>
              <a:rPr sz="800" spc="-90" dirty="0">
                <a:solidFill>
                  <a:srgbClr val="181716"/>
                </a:solidFill>
                <a:latin typeface="Arial MT"/>
                <a:cs typeface="Arial MT"/>
              </a:rPr>
              <a:t>sensor</a:t>
            </a:r>
            <a:r>
              <a:rPr lang="cs-CZ" sz="800" spc="-90" dirty="0" err="1">
                <a:solidFill>
                  <a:srgbClr val="181716"/>
                </a:solidFill>
                <a:latin typeface="Arial MT"/>
                <a:cs typeface="Arial MT"/>
              </a:rPr>
              <a:t>em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73895" y="6649563"/>
            <a:ext cx="588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30" dirty="0">
                <a:solidFill>
                  <a:srgbClr val="181716"/>
                </a:solidFill>
                <a:latin typeface="Arial"/>
                <a:cs typeface="Arial"/>
              </a:rPr>
              <a:t>HELP</a:t>
            </a:r>
            <a:r>
              <a:rPr sz="800" b="1" spc="-1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800" b="1" spc="-114" dirty="0">
                <a:solidFill>
                  <a:srgbClr val="181716"/>
                </a:solidFill>
                <a:latin typeface="Arial"/>
                <a:cs typeface="Arial"/>
              </a:rPr>
              <a:t>SYSTEM</a:t>
            </a:r>
            <a:endParaRPr sz="800" dirty="0">
              <a:latin typeface="Arial"/>
              <a:cs typeface="Arial"/>
            </a:endParaRPr>
          </a:p>
          <a:p>
            <a:pPr marL="24765" marR="17145" algn="ctr">
              <a:lnSpc>
                <a:spcPct val="100000"/>
              </a:lnSpc>
            </a:pPr>
            <a:r>
              <a:rPr lang="cs-CZ" sz="800" spc="-110" dirty="0">
                <a:solidFill>
                  <a:srgbClr val="181716"/>
                </a:solidFill>
                <a:latin typeface="Arial MT"/>
                <a:cs typeface="Arial MT"/>
              </a:rPr>
              <a:t>A</a:t>
            </a:r>
            <a:r>
              <a:rPr sz="800" spc="-75" dirty="0">
                <a:solidFill>
                  <a:srgbClr val="181716"/>
                </a:solidFill>
                <a:latin typeface="Arial MT"/>
                <a:cs typeface="Arial MT"/>
              </a:rPr>
              <a:t>sist</a:t>
            </a:r>
            <a:r>
              <a:rPr lang="cs-CZ" sz="800" spc="-75" dirty="0">
                <a:solidFill>
                  <a:srgbClr val="181716"/>
                </a:solidFill>
                <a:latin typeface="Arial MT"/>
                <a:cs typeface="Arial MT"/>
              </a:rPr>
              <a:t>e</a:t>
            </a:r>
            <a:r>
              <a:rPr sz="800" spc="-75" dirty="0" err="1">
                <a:solidFill>
                  <a:srgbClr val="181716"/>
                </a:solidFill>
                <a:latin typeface="Arial MT"/>
                <a:cs typeface="Arial MT"/>
              </a:rPr>
              <a:t>nce</a:t>
            </a:r>
            <a:r>
              <a:rPr lang="cs-CZ" sz="800" spc="-75" dirty="0">
                <a:solidFill>
                  <a:srgbClr val="181716"/>
                </a:solidFill>
                <a:latin typeface="Arial MT"/>
                <a:cs typeface="Arial MT"/>
              </a:rPr>
              <a:t>, kterou potřebujete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57437" y="7337176"/>
            <a:ext cx="36652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90" dirty="0">
                <a:solidFill>
                  <a:srgbClr val="181716"/>
                </a:solidFill>
                <a:latin typeface="Arial MT"/>
                <a:cs typeface="Arial MT"/>
              </a:rPr>
              <a:t>OBJEVTE APLIKACE </a:t>
            </a:r>
            <a:r>
              <a:rPr sz="1800" spc="-60" dirty="0">
                <a:solidFill>
                  <a:srgbClr val="181716"/>
                </a:solidFill>
                <a:latin typeface="Arial MT"/>
                <a:cs typeface="Arial MT"/>
              </a:rPr>
              <a:t>CCI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4426" y="4883363"/>
            <a:ext cx="2381885" cy="58156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15" dirty="0">
                <a:solidFill>
                  <a:srgbClr val="181716"/>
                </a:solidFill>
                <a:latin typeface="Arial"/>
                <a:cs typeface="Arial"/>
              </a:rPr>
              <a:t>CCI</a:t>
            </a:r>
            <a:r>
              <a:rPr sz="1000" b="1" spc="-1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181716"/>
                </a:solidFill>
                <a:latin typeface="Arial"/>
                <a:cs typeface="Arial"/>
              </a:rPr>
              <a:t>800:</a:t>
            </a:r>
            <a:r>
              <a:rPr sz="10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1000" b="1" spc="5" dirty="0">
                <a:solidFill>
                  <a:srgbClr val="181716"/>
                </a:solidFill>
                <a:latin typeface="Arial"/>
                <a:cs typeface="Arial"/>
              </a:rPr>
              <a:t>k</a:t>
            </a:r>
            <a:r>
              <a:rPr sz="1000" b="1" spc="10" dirty="0" err="1">
                <a:solidFill>
                  <a:srgbClr val="181716"/>
                </a:solidFill>
                <a:latin typeface="Arial"/>
                <a:cs typeface="Arial"/>
              </a:rPr>
              <a:t>ompa</a:t>
            </a:r>
            <a:r>
              <a:rPr lang="cs-CZ" sz="1000" b="1" spc="10" dirty="0" err="1">
                <a:solidFill>
                  <a:srgbClr val="181716"/>
                </a:solidFill>
                <a:latin typeface="Arial"/>
                <a:cs typeface="Arial"/>
              </a:rPr>
              <a:t>ktní</a:t>
            </a:r>
            <a:r>
              <a:rPr lang="cs-CZ" sz="1000" b="1" spc="1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181716"/>
                </a:solidFill>
                <a:latin typeface="Arial"/>
                <a:cs typeface="Arial"/>
              </a:rPr>
              <a:t>ISOBUS</a:t>
            </a:r>
            <a:r>
              <a:rPr sz="1000" b="1" spc="-1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dirty="0" err="1">
                <a:solidFill>
                  <a:srgbClr val="181716"/>
                </a:solidFill>
                <a:latin typeface="Arial"/>
                <a:cs typeface="Arial"/>
              </a:rPr>
              <a:t>termin</a:t>
            </a:r>
            <a:r>
              <a:rPr lang="cs-CZ" sz="1000" b="1" dirty="0">
                <a:solidFill>
                  <a:srgbClr val="181716"/>
                </a:solidFill>
                <a:latin typeface="Arial"/>
                <a:cs typeface="Arial"/>
              </a:rPr>
              <a:t>á</a:t>
            </a:r>
            <a:r>
              <a:rPr sz="1000" b="1" dirty="0">
                <a:solidFill>
                  <a:srgbClr val="181716"/>
                </a:solidFill>
                <a:latin typeface="Arial"/>
                <a:cs typeface="Arial"/>
              </a:rPr>
              <a:t>l </a:t>
            </a:r>
            <a:r>
              <a:rPr sz="1000" b="1" spc="-26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Displej s uhlopříčkou 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8“/20.3 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cm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zobrazuje hlavní stroj a malé boční pohledy. 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ts val="1045"/>
              </a:lnSpc>
            </a:pPr>
            <a:r>
              <a:rPr lang="cs-CZ" sz="900" spc="-15" dirty="0">
                <a:solidFill>
                  <a:srgbClr val="181716"/>
                </a:solidFill>
                <a:latin typeface="Arial MT"/>
                <a:cs typeface="Arial MT"/>
              </a:rPr>
              <a:t>Kliknutím na </a:t>
            </a:r>
            <a:r>
              <a:rPr lang="cs-CZ" sz="900" spc="-15" dirty="0" err="1">
                <a:solidFill>
                  <a:srgbClr val="181716"/>
                </a:solidFill>
                <a:latin typeface="Arial MT"/>
                <a:cs typeface="Arial MT"/>
              </a:rPr>
              <a:t>minipohled</a:t>
            </a:r>
            <a:r>
              <a:rPr lang="cs-CZ" sz="900" spc="-15" dirty="0">
                <a:solidFill>
                  <a:srgbClr val="181716"/>
                </a:solidFill>
                <a:latin typeface="Arial MT"/>
                <a:cs typeface="Arial MT"/>
              </a:rPr>
              <a:t> jej zvětšíte. 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75343" y="4883363"/>
            <a:ext cx="2867025" cy="73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181716"/>
                </a:solidFill>
                <a:latin typeface="Arial"/>
                <a:cs typeface="Arial"/>
              </a:rPr>
              <a:t>CCI</a:t>
            </a:r>
            <a:r>
              <a:rPr sz="10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181716"/>
                </a:solidFill>
                <a:latin typeface="Arial"/>
                <a:cs typeface="Arial"/>
              </a:rPr>
              <a:t>1200:</a:t>
            </a:r>
            <a:r>
              <a:rPr sz="1000" b="1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81716"/>
                </a:solidFill>
                <a:latin typeface="Arial"/>
                <a:cs typeface="Arial"/>
              </a:rPr>
              <a:t>In</a:t>
            </a:r>
            <a:r>
              <a:rPr lang="cs-CZ" sz="1000" b="1" spc="-10" dirty="0" err="1">
                <a:solidFill>
                  <a:srgbClr val="181716"/>
                </a:solidFill>
                <a:latin typeface="Arial"/>
                <a:cs typeface="Arial"/>
              </a:rPr>
              <a:t>ovativní</a:t>
            </a:r>
            <a:r>
              <a:rPr lang="cs-CZ" sz="1000" b="1" spc="-10" dirty="0">
                <a:solidFill>
                  <a:srgbClr val="181716"/>
                </a:solidFill>
                <a:latin typeface="Arial"/>
                <a:cs typeface="Arial"/>
              </a:rPr>
              <a:t>, vysoce výkonná širokoúhlá obrazovka 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ts val="1080"/>
              </a:lnSpc>
              <a:spcBef>
                <a:spcPts val="15"/>
              </a:spcBef>
            </a:pPr>
            <a:r>
              <a:rPr lang="cs-CZ" sz="900" spc="-40" dirty="0">
                <a:solidFill>
                  <a:srgbClr val="181716"/>
                </a:solidFill>
                <a:latin typeface="Microsoft Sans Serif"/>
                <a:cs typeface="Microsoft Sans Serif"/>
              </a:rPr>
              <a:t>Všechny podstatné informace se zobrazují na 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12.1“/30.5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cm </a:t>
            </a:r>
            <a:r>
              <a:rPr lang="cs-CZ"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obrazovce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.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K dispozici jsou různé formáty zobrazení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: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mini-view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181716"/>
                </a:solidFill>
                <a:latin typeface="Microsoft Sans Serif"/>
                <a:cs typeface="Microsoft Sans Serif"/>
              </a:rPr>
              <a:t>/ </a:t>
            </a:r>
            <a:r>
              <a:rPr sz="900" spc="5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maxi-view</a:t>
            </a:r>
            <a:r>
              <a:rPr sz="900" spc="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45" dirty="0">
                <a:solidFill>
                  <a:srgbClr val="181716"/>
                </a:solidFill>
                <a:latin typeface="Microsoft Sans Serif"/>
                <a:cs typeface="Microsoft Sans Serif"/>
              </a:rPr>
              <a:t>/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81716"/>
                </a:solidFill>
                <a:latin typeface="Microsoft Sans Serif"/>
                <a:cs typeface="Microsoft Sans Serif"/>
              </a:rPr>
              <a:t>double</a:t>
            </a:r>
            <a:r>
              <a:rPr sz="900" spc="1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181716"/>
                </a:solidFill>
                <a:latin typeface="Microsoft Sans Serif"/>
                <a:cs typeface="Microsoft Sans Serif"/>
              </a:rPr>
              <a:t>UT.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7300" y="850656"/>
            <a:ext cx="608838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181716"/>
                </a:solidFill>
                <a:latin typeface="Arial"/>
                <a:cs typeface="Arial"/>
              </a:rPr>
              <a:t>KUHN</a:t>
            </a:r>
            <a:r>
              <a:rPr sz="2000" b="1" spc="-10" dirty="0">
                <a:solidFill>
                  <a:srgbClr val="181716"/>
                </a:solidFill>
                <a:latin typeface="Arial"/>
                <a:cs typeface="Arial"/>
              </a:rPr>
              <a:t> ISOBUS</a:t>
            </a:r>
            <a:r>
              <a:rPr sz="20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2000" b="1" spc="-5" dirty="0">
                <a:solidFill>
                  <a:srgbClr val="181716"/>
                </a:solidFill>
                <a:latin typeface="Arial"/>
                <a:cs typeface="Arial"/>
              </a:rPr>
              <a:t>ŘEŠENÍ</a:t>
            </a:r>
            <a:r>
              <a:rPr sz="2000" b="1" spc="-15" dirty="0">
                <a:solidFill>
                  <a:srgbClr val="181716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b="1" spc="-30" dirty="0">
                <a:solidFill>
                  <a:srgbClr val="181716"/>
                </a:solidFill>
                <a:latin typeface="Arial"/>
                <a:cs typeface="Arial"/>
              </a:rPr>
              <a:t>AERO</a:t>
            </a:r>
            <a:r>
              <a:rPr sz="2000" b="1" spc="-5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81716"/>
                </a:solidFill>
                <a:latin typeface="Arial"/>
                <a:cs typeface="Arial"/>
              </a:rPr>
              <a:t>GT</a:t>
            </a:r>
            <a:r>
              <a:rPr sz="2000" b="1" spc="-10" dirty="0">
                <a:solidFill>
                  <a:srgbClr val="181716"/>
                </a:solidFill>
                <a:latin typeface="Arial"/>
                <a:cs typeface="Arial"/>
              </a:rPr>
              <a:t> </a:t>
            </a:r>
            <a:r>
              <a:rPr lang="cs-CZ" sz="2000" b="1" spc="-10" dirty="0">
                <a:solidFill>
                  <a:srgbClr val="181716"/>
                </a:solidFill>
                <a:latin typeface="Arial"/>
                <a:cs typeface="Arial"/>
              </a:rPr>
              <a:t>PNEUMATICKÉ ROZMETADLO JE PLNĚ</a:t>
            </a:r>
            <a:r>
              <a:rPr sz="2000" b="1" spc="-10" dirty="0">
                <a:solidFill>
                  <a:srgbClr val="181716"/>
                </a:solidFill>
                <a:latin typeface="Arial"/>
                <a:cs typeface="Arial"/>
              </a:rPr>
              <a:t> ISOBUS </a:t>
            </a:r>
            <a:r>
              <a:rPr lang="cs-CZ" sz="2000" b="1" spc="-10" dirty="0">
                <a:solidFill>
                  <a:srgbClr val="181716"/>
                </a:solidFill>
                <a:latin typeface="Arial"/>
                <a:cs typeface="Arial"/>
              </a:rPr>
              <a:t>KOMPATIBILNÍ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9994" y="8927998"/>
            <a:ext cx="5111750" cy="74244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79375">
              <a:lnSpc>
                <a:spcPts val="1190"/>
              </a:lnSpc>
            </a:pPr>
            <a:r>
              <a:rPr lang="cs-CZ" sz="1000" b="1" spc="-5" dirty="0">
                <a:solidFill>
                  <a:srgbClr val="181716"/>
                </a:solidFill>
                <a:latin typeface="Trebuchet MS"/>
                <a:cs typeface="Trebuchet MS"/>
              </a:rPr>
              <a:t>Hlavní funkce na dosah ruky</a:t>
            </a:r>
            <a:endParaRPr sz="1000" dirty="0">
              <a:latin typeface="Trebuchet MS"/>
              <a:cs typeface="Trebuchet MS"/>
            </a:endParaRPr>
          </a:p>
          <a:p>
            <a:pPr marL="79375" marR="444500">
              <a:lnSpc>
                <a:spcPts val="1080"/>
              </a:lnSpc>
              <a:spcBef>
                <a:spcPts val="25"/>
              </a:spcBef>
            </a:pPr>
            <a:r>
              <a:rPr lang="cs-CZ"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Použijte svůj terminál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CCI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s novým joystickem I</a:t>
            </a:r>
            <a:r>
              <a:rPr sz="900" spc="-35" dirty="0">
                <a:solidFill>
                  <a:srgbClr val="181716"/>
                </a:solidFill>
                <a:latin typeface="Microsoft Sans Serif"/>
                <a:cs typeface="Microsoft Sans Serif"/>
              </a:rPr>
              <a:t>SOBUS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181716"/>
                </a:solidFill>
                <a:latin typeface="Microsoft Sans Serif"/>
                <a:cs typeface="Microsoft Sans Serif"/>
              </a:rPr>
              <a:t>CCI</a:t>
            </a:r>
            <a:r>
              <a:rPr sz="900" spc="20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81716"/>
                </a:solidFill>
                <a:latin typeface="Microsoft Sans Serif"/>
                <a:cs typeface="Microsoft Sans Serif"/>
              </a:rPr>
              <a:t>A3</a:t>
            </a:r>
            <a:r>
              <a:rPr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 </a:t>
            </a:r>
            <a:r>
              <a:rPr lang="cs-CZ" sz="900" spc="15" dirty="0">
                <a:solidFill>
                  <a:srgbClr val="181716"/>
                </a:solidFill>
                <a:latin typeface="Microsoft Sans Serif"/>
                <a:cs typeface="Microsoft Sans Serif"/>
              </a:rPr>
              <a:t>k ovládání hlavních funkcí rozmetadla hnojiv</a:t>
            </a:r>
            <a:r>
              <a:rPr sz="900" spc="-10" dirty="0">
                <a:solidFill>
                  <a:srgbClr val="181716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86672" y="5737641"/>
            <a:ext cx="4576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181716"/>
                </a:solidFill>
                <a:latin typeface="Arial MT"/>
                <a:cs typeface="Arial MT"/>
              </a:rPr>
              <a:t>M</a:t>
            </a:r>
            <a:r>
              <a:rPr lang="cs-CZ" sz="1800" spc="-50" dirty="0">
                <a:solidFill>
                  <a:srgbClr val="181716"/>
                </a:solidFill>
                <a:latin typeface="Arial MT"/>
                <a:cs typeface="Arial MT"/>
              </a:rPr>
              <a:t>NOHO APLIKACÍ JSOU VE STANDARDU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7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1971</Words>
  <Application>Microsoft Office PowerPoint</Application>
  <PresentationFormat>Vlastní</PresentationFormat>
  <Paragraphs>187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Microsoft Sans Serif</vt:lpstr>
      <vt:lpstr>Times New Roman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Vidlák</dc:creator>
  <cp:lastModifiedBy>Lukáš Vidlák</cp:lastModifiedBy>
  <cp:revision>10</cp:revision>
  <dcterms:created xsi:type="dcterms:W3CDTF">2024-01-08T10:21:24Z</dcterms:created>
  <dcterms:modified xsi:type="dcterms:W3CDTF">2024-01-09T09:55:24Z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2021-11-05T00:00:00Z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2024-01-08T00:00:00Z</vt:filetime>
  </property>
</Properties>
</file>